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sldIdLst>
    <p:sldId id="256" r:id="rId2"/>
    <p:sldId id="257" r:id="rId3"/>
    <p:sldId id="267" r:id="rId4"/>
    <p:sldId id="258" r:id="rId5"/>
    <p:sldId id="259" r:id="rId6"/>
    <p:sldId id="268" r:id="rId7"/>
    <p:sldId id="269" r:id="rId8"/>
    <p:sldId id="260" r:id="rId9"/>
    <p:sldId id="270" r:id="rId10"/>
    <p:sldId id="271" r:id="rId11"/>
    <p:sldId id="261" r:id="rId12"/>
    <p:sldId id="262" r:id="rId13"/>
    <p:sldId id="272" r:id="rId14"/>
    <p:sldId id="263" r:id="rId15"/>
    <p:sldId id="264" r:id="rId16"/>
    <p:sldId id="273" r:id="rId17"/>
    <p:sldId id="265" r:id="rId18"/>
    <p:sldId id="274" r:id="rId19"/>
    <p:sldId id="266" r:id="rId20"/>
    <p:sldId id="275" r:id="rId21"/>
    <p:sldId id="276" r:id="rId22"/>
    <p:sldId id="277" r:id="rId23"/>
    <p:sldId id="278" r:id="rId24"/>
    <p:sldId id="279" r:id="rId25"/>
    <p:sldId id="280" r:id="rId26"/>
    <p:sldId id="281" r:id="rId27"/>
    <p:sldId id="282" r:id="rId28"/>
    <p:sldId id="283" r:id="rId29"/>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546"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1AE8010-C9CD-40AC-8A3C-644384A5F8A7}" type="datetimeFigureOut">
              <a:rPr lang="en-US" smtClean="0"/>
              <a:pPr/>
              <a:t>2/16/2011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AFA93F-E02A-4DAD-84D8-61830C71C7AE}"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AE8010-C9CD-40AC-8A3C-644384A5F8A7}" type="datetimeFigureOut">
              <a:rPr lang="en-US" smtClean="0"/>
              <a:pPr/>
              <a:t>2/16/2011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AFA93F-E02A-4DAD-84D8-61830C71C7A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AE8010-C9CD-40AC-8A3C-644384A5F8A7}" type="datetimeFigureOut">
              <a:rPr lang="en-US" smtClean="0"/>
              <a:pPr/>
              <a:t>2/16/2011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AFA93F-E02A-4DAD-84D8-61830C71C7A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AE8010-C9CD-40AC-8A3C-644384A5F8A7}" type="datetimeFigureOut">
              <a:rPr lang="en-US" smtClean="0"/>
              <a:pPr/>
              <a:t>2/16/2011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AFA93F-E02A-4DAD-84D8-61830C71C7A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1AE8010-C9CD-40AC-8A3C-644384A5F8A7}" type="datetimeFigureOut">
              <a:rPr lang="en-US" smtClean="0"/>
              <a:pPr/>
              <a:t>2/16/2011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AFA93F-E02A-4DAD-84D8-61830C71C7A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1AE8010-C9CD-40AC-8A3C-644384A5F8A7}" type="datetimeFigureOut">
              <a:rPr lang="en-US" smtClean="0"/>
              <a:pPr/>
              <a:t>2/16/2011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AFA93F-E02A-4DAD-84D8-61830C71C7A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1AE8010-C9CD-40AC-8A3C-644384A5F8A7}" type="datetimeFigureOut">
              <a:rPr lang="en-US" smtClean="0"/>
              <a:pPr/>
              <a:t>2/16/2011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6AFA93F-E02A-4DAD-84D8-61830C71C7A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1AE8010-C9CD-40AC-8A3C-644384A5F8A7}" type="datetimeFigureOut">
              <a:rPr lang="en-US" smtClean="0"/>
              <a:pPr/>
              <a:t>2/16/2011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6AFA93F-E02A-4DAD-84D8-61830C71C7A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AE8010-C9CD-40AC-8A3C-644384A5F8A7}" type="datetimeFigureOut">
              <a:rPr lang="en-US" smtClean="0"/>
              <a:pPr/>
              <a:t>2/16/2011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6AFA93F-E02A-4DAD-84D8-61830C71C7A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AE8010-C9CD-40AC-8A3C-644384A5F8A7}" type="datetimeFigureOut">
              <a:rPr lang="en-US" smtClean="0"/>
              <a:pPr/>
              <a:t>2/16/2011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AFA93F-E02A-4DAD-84D8-61830C71C7A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AE8010-C9CD-40AC-8A3C-644384A5F8A7}" type="datetimeFigureOut">
              <a:rPr lang="en-US" smtClean="0"/>
              <a:pPr/>
              <a:t>2/16/2011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AFA93F-E02A-4DAD-84D8-61830C71C7A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AE8010-C9CD-40AC-8A3C-644384A5F8A7}" type="datetimeFigureOut">
              <a:rPr lang="en-US" smtClean="0"/>
              <a:pPr/>
              <a:t>2/16/2011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AFA93F-E02A-4DAD-84D8-61830C71C7A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hyperlink" Target="Chapter%2014%20Unlocking%20the%20Secrets%20of%20Mohenjodaro.pptx"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0"/>
            <a:ext cx="7772400" cy="1470025"/>
          </a:xfrm>
        </p:spPr>
        <p:txBody>
          <a:bodyPr>
            <a:normAutofit fontScale="90000"/>
          </a:bodyPr>
          <a:lstStyle/>
          <a:p>
            <a:r>
              <a:rPr lang="en-US" sz="5400" i="1" dirty="0" smtClean="0"/>
              <a:t>Unlocking the Secrets of </a:t>
            </a:r>
            <a:r>
              <a:rPr lang="en-US" sz="5400" i="1" dirty="0" err="1" smtClean="0"/>
              <a:t>Mohenjodaro</a:t>
            </a:r>
            <a:endParaRPr lang="en-US" sz="5400" i="1" dirty="0"/>
          </a:p>
        </p:txBody>
      </p:sp>
      <p:sp>
        <p:nvSpPr>
          <p:cNvPr id="3" name="Subtitle 2"/>
          <p:cNvSpPr>
            <a:spLocks noGrp="1"/>
          </p:cNvSpPr>
          <p:nvPr>
            <p:ph type="subTitle" idx="1"/>
          </p:nvPr>
        </p:nvSpPr>
        <p:spPr>
          <a:xfrm>
            <a:off x="1371600" y="4191000"/>
            <a:ext cx="7162800" cy="2057400"/>
          </a:xfrm>
        </p:spPr>
        <p:txBody>
          <a:bodyPr>
            <a:normAutofit lnSpcReduction="10000"/>
          </a:bodyPr>
          <a:lstStyle/>
          <a:p>
            <a:r>
              <a:rPr lang="en-US" sz="2800" dirty="0" smtClean="0"/>
              <a:t>Chapter 14 </a:t>
            </a:r>
          </a:p>
          <a:p>
            <a:r>
              <a:rPr lang="en-US" sz="2800" dirty="0" smtClean="0"/>
              <a:t>pages 133 – 141</a:t>
            </a:r>
          </a:p>
          <a:p>
            <a:endParaRPr lang="en-US" sz="2800" dirty="0" smtClean="0"/>
          </a:p>
          <a:p>
            <a:r>
              <a:rPr lang="en-US" dirty="0" smtClean="0"/>
              <a:t>http://www.mohenjodaro.net/index.html</a:t>
            </a:r>
          </a:p>
          <a:p>
            <a:endParaRPr lang="en-US" sz="2800" dirty="0"/>
          </a:p>
        </p:txBody>
      </p:sp>
      <p:pic>
        <p:nvPicPr>
          <p:cNvPr id="12290" name="Picture 2" descr="Seal"/>
          <p:cNvPicPr>
            <a:picLocks noChangeAspect="1" noChangeArrowheads="1"/>
          </p:cNvPicPr>
          <p:nvPr/>
        </p:nvPicPr>
        <p:blipFill>
          <a:blip r:embed="rId2" cstate="print"/>
          <a:srcRect/>
          <a:stretch>
            <a:fillRect/>
          </a:stretch>
        </p:blipFill>
        <p:spPr bwMode="auto">
          <a:xfrm>
            <a:off x="304800" y="2209800"/>
            <a:ext cx="2939084" cy="2876550"/>
          </a:xfrm>
          <a:prstGeom prst="rect">
            <a:avLst/>
          </a:prstGeom>
          <a:noFill/>
        </p:spPr>
      </p:pic>
      <p:pic>
        <p:nvPicPr>
          <p:cNvPr id="12292" name="Picture 4" descr="Toy cart"/>
          <p:cNvPicPr>
            <a:picLocks noChangeAspect="1" noChangeArrowheads="1"/>
          </p:cNvPicPr>
          <p:nvPr/>
        </p:nvPicPr>
        <p:blipFill>
          <a:blip r:embed="rId3" cstate="print"/>
          <a:srcRect/>
          <a:stretch>
            <a:fillRect/>
          </a:stretch>
        </p:blipFill>
        <p:spPr bwMode="auto">
          <a:xfrm>
            <a:off x="5715000" y="2057400"/>
            <a:ext cx="3238500" cy="2181226"/>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Great Bath  Mohenjodaro"/>
          <p:cNvPicPr>
            <a:picLocks noChangeAspect="1" noChangeArrowheads="1"/>
          </p:cNvPicPr>
          <p:nvPr/>
        </p:nvPicPr>
        <p:blipFill>
          <a:blip r:embed="rId2" cstate="print"/>
          <a:srcRect/>
          <a:stretch>
            <a:fillRect/>
          </a:stretch>
        </p:blipFill>
        <p:spPr bwMode="auto">
          <a:xfrm>
            <a:off x="304800" y="609600"/>
            <a:ext cx="8465074" cy="5629276"/>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14.5 Statue and Beads</a:t>
            </a:r>
            <a:endParaRPr lang="en-US" dirty="0"/>
          </a:p>
        </p:txBody>
      </p:sp>
      <p:sp>
        <p:nvSpPr>
          <p:cNvPr id="3" name="Content Placeholder 2"/>
          <p:cNvSpPr>
            <a:spLocks noGrp="1"/>
          </p:cNvSpPr>
          <p:nvPr>
            <p:ph idx="1"/>
          </p:nvPr>
        </p:nvSpPr>
        <p:spPr>
          <a:xfrm>
            <a:off x="457200" y="1371600"/>
            <a:ext cx="8229600" cy="4937760"/>
          </a:xfrm>
        </p:spPr>
        <p:txBody>
          <a:bodyPr/>
          <a:lstStyle/>
          <a:p>
            <a:r>
              <a:rPr lang="en-US" dirty="0" smtClean="0"/>
              <a:t>A 7 inch stone statue of a man from </a:t>
            </a:r>
            <a:r>
              <a:rPr lang="en-US" dirty="0" err="1" smtClean="0"/>
              <a:t>Mohenjodaro</a:t>
            </a:r>
            <a:r>
              <a:rPr lang="en-US" dirty="0" smtClean="0"/>
              <a:t> was discovered.</a:t>
            </a:r>
          </a:p>
          <a:p>
            <a:pPr lvl="1"/>
            <a:r>
              <a:rPr lang="en-US" dirty="0" smtClean="0"/>
              <a:t>The statue shows what the men of </a:t>
            </a:r>
            <a:r>
              <a:rPr lang="en-US" dirty="0" err="1" smtClean="0"/>
              <a:t>Mohenjodaro</a:t>
            </a:r>
            <a:r>
              <a:rPr lang="en-US" dirty="0" smtClean="0"/>
              <a:t> could have possibly looked like.</a:t>
            </a:r>
          </a:p>
          <a:p>
            <a:r>
              <a:rPr lang="en-US" dirty="0" smtClean="0"/>
              <a:t>Beautiful stone beads in many shapes and colors have been found throughout </a:t>
            </a:r>
            <a:r>
              <a:rPr lang="en-US" dirty="0" err="1" smtClean="0"/>
              <a:t>Mohenjodaro</a:t>
            </a:r>
            <a:r>
              <a:rPr lang="en-US" dirty="0" smtClean="0"/>
              <a:t>.</a:t>
            </a:r>
          </a:p>
          <a:p>
            <a:pPr lvl="1"/>
            <a:r>
              <a:rPr lang="en-US" dirty="0" smtClean="0"/>
              <a:t>Women probably wore them in necklaces, bracelets, earrings and rings.</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dirty="0" smtClean="0"/>
              <a:t>14.6 Seals </a:t>
            </a:r>
            <a:endParaRPr lang="en-US" dirty="0"/>
          </a:p>
        </p:txBody>
      </p:sp>
      <p:sp>
        <p:nvSpPr>
          <p:cNvPr id="3" name="Content Placeholder 2"/>
          <p:cNvSpPr>
            <a:spLocks noGrp="1"/>
          </p:cNvSpPr>
          <p:nvPr>
            <p:ph idx="1"/>
          </p:nvPr>
        </p:nvSpPr>
        <p:spPr>
          <a:xfrm>
            <a:off x="457200" y="1295400"/>
            <a:ext cx="8229600" cy="5013960"/>
          </a:xfrm>
        </p:spPr>
        <p:txBody>
          <a:bodyPr>
            <a:normAutofit lnSpcReduction="10000"/>
          </a:bodyPr>
          <a:lstStyle/>
          <a:p>
            <a:r>
              <a:rPr lang="en-US" dirty="0" smtClean="0"/>
              <a:t>Small stone seals are among the most mysterious </a:t>
            </a:r>
            <a:r>
              <a:rPr lang="en-US" dirty="0" err="1" smtClean="0"/>
              <a:t>Mohenjodaro’s</a:t>
            </a:r>
            <a:r>
              <a:rPr lang="en-US" dirty="0" smtClean="0"/>
              <a:t> artifacts.</a:t>
            </a:r>
          </a:p>
          <a:p>
            <a:r>
              <a:rPr lang="en-US" dirty="0" smtClean="0"/>
              <a:t>No one knows what they were used for.</a:t>
            </a:r>
          </a:p>
          <a:p>
            <a:pPr lvl="1"/>
            <a:r>
              <a:rPr lang="en-US" dirty="0" smtClean="0"/>
              <a:t>Possible uses of the seals:</a:t>
            </a:r>
          </a:p>
          <a:p>
            <a:pPr lvl="2"/>
            <a:r>
              <a:rPr lang="en-US" dirty="0" smtClean="0"/>
              <a:t>Pressed into wax to show ownership</a:t>
            </a:r>
          </a:p>
          <a:p>
            <a:pPr lvl="2"/>
            <a:r>
              <a:rPr lang="en-US" dirty="0" smtClean="0"/>
              <a:t>Charms to keep away evil</a:t>
            </a:r>
          </a:p>
          <a:p>
            <a:pPr lvl="1"/>
            <a:r>
              <a:rPr lang="en-US" dirty="0" smtClean="0"/>
              <a:t>They have been found in large numbers.</a:t>
            </a:r>
          </a:p>
          <a:p>
            <a:pPr lvl="1"/>
            <a:r>
              <a:rPr lang="en-US" dirty="0" smtClean="0"/>
              <a:t>Seals are covered with pictographs.</a:t>
            </a:r>
          </a:p>
          <a:p>
            <a:pPr lvl="2"/>
            <a:r>
              <a:rPr lang="en-US" dirty="0" smtClean="0"/>
              <a:t>Over 400   pictographs have been discovered.</a:t>
            </a:r>
          </a:p>
          <a:p>
            <a:pPr lvl="1"/>
            <a:r>
              <a:rPr lang="en-US" dirty="0" smtClean="0">
                <a:hlinkClick r:id="rId2" action="ppaction://hlinksldjump"/>
              </a:rPr>
              <a:t>http://www.mohenjodaro.net/index.html</a:t>
            </a:r>
            <a:endParaRPr lang="en-US" dirty="0" smtClean="0"/>
          </a:p>
          <a:p>
            <a:endParaRPr lang="en-US" dirty="0" smtClean="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702" name="Picture 6" descr="http://www.imagesofasia.com/html/mohenjodaro/images/large/mohenjo-daro-13.jpg"/>
          <p:cNvPicPr>
            <a:picLocks noChangeAspect="1" noChangeArrowheads="1"/>
          </p:cNvPicPr>
          <p:nvPr/>
        </p:nvPicPr>
        <p:blipFill>
          <a:blip r:embed="rId2" cstate="print"/>
          <a:srcRect/>
          <a:stretch>
            <a:fillRect/>
          </a:stretch>
        </p:blipFill>
        <p:spPr bwMode="auto">
          <a:xfrm>
            <a:off x="381000" y="685800"/>
            <a:ext cx="8382000" cy="5608320"/>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lstStyle/>
          <a:p>
            <a:r>
              <a:rPr lang="en-US" dirty="0" smtClean="0"/>
              <a:t>14.7 Sewer System</a:t>
            </a:r>
            <a:endParaRPr lang="en-US" dirty="0"/>
          </a:p>
        </p:txBody>
      </p:sp>
      <p:sp>
        <p:nvSpPr>
          <p:cNvPr id="3" name="Content Placeholder 2"/>
          <p:cNvSpPr>
            <a:spLocks noGrp="1"/>
          </p:cNvSpPr>
          <p:nvPr>
            <p:ph idx="1"/>
          </p:nvPr>
        </p:nvSpPr>
        <p:spPr>
          <a:xfrm>
            <a:off x="457200" y="1447800"/>
            <a:ext cx="8229600" cy="4861560"/>
          </a:xfrm>
        </p:spPr>
        <p:txBody>
          <a:bodyPr/>
          <a:lstStyle/>
          <a:p>
            <a:r>
              <a:rPr lang="en-US" dirty="0" smtClean="0"/>
              <a:t>The complex sewer system of </a:t>
            </a:r>
            <a:r>
              <a:rPr lang="en-US" dirty="0" err="1" smtClean="0"/>
              <a:t>Mohenjodaro</a:t>
            </a:r>
            <a:r>
              <a:rPr lang="en-US" dirty="0" smtClean="0"/>
              <a:t> was a great achievement.</a:t>
            </a:r>
          </a:p>
          <a:p>
            <a:pPr lvl="1"/>
            <a:r>
              <a:rPr lang="en-US" dirty="0" smtClean="0"/>
              <a:t>2000 years would pass before another system like it would be developed in ancient Rome.</a:t>
            </a:r>
          </a:p>
          <a:p>
            <a:pPr lvl="1"/>
            <a:r>
              <a:rPr lang="en-US" dirty="0" smtClean="0"/>
              <a:t>It provided indoor plumbing for both rich and poor.</a:t>
            </a:r>
          </a:p>
          <a:p>
            <a:pPr lvl="1"/>
            <a:r>
              <a:rPr lang="en-US" dirty="0" smtClean="0"/>
              <a:t>Deep wells stored water for all residents.</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dirty="0" smtClean="0"/>
              <a:t>14.8 Homes</a:t>
            </a:r>
            <a:endParaRPr lang="en-US" dirty="0"/>
          </a:p>
        </p:txBody>
      </p:sp>
      <p:sp>
        <p:nvSpPr>
          <p:cNvPr id="3" name="Content Placeholder 2"/>
          <p:cNvSpPr>
            <a:spLocks noGrp="1"/>
          </p:cNvSpPr>
          <p:nvPr>
            <p:ph idx="1"/>
          </p:nvPr>
        </p:nvSpPr>
        <p:spPr>
          <a:xfrm>
            <a:off x="457200" y="1295400"/>
            <a:ext cx="8229600" cy="5181600"/>
          </a:xfrm>
        </p:spPr>
        <p:txBody>
          <a:bodyPr/>
          <a:lstStyle/>
          <a:p>
            <a:r>
              <a:rPr lang="en-US" dirty="0" smtClean="0"/>
              <a:t>Most homes were/had:</a:t>
            </a:r>
          </a:p>
          <a:p>
            <a:pPr lvl="1"/>
            <a:r>
              <a:rPr lang="en-US" dirty="0" smtClean="0"/>
              <a:t>Flat roofs </a:t>
            </a:r>
          </a:p>
          <a:p>
            <a:pPr lvl="1"/>
            <a:r>
              <a:rPr lang="en-US" dirty="0" smtClean="0"/>
              <a:t>2 stories high.</a:t>
            </a:r>
          </a:p>
          <a:p>
            <a:pPr lvl="1"/>
            <a:r>
              <a:rPr lang="en-US" dirty="0" smtClean="0"/>
              <a:t>Made of mud bricks</a:t>
            </a:r>
          </a:p>
          <a:p>
            <a:pPr lvl="1"/>
            <a:r>
              <a:rPr lang="en-US" dirty="0" smtClean="0"/>
              <a:t>1 – 12 rooms</a:t>
            </a:r>
          </a:p>
          <a:p>
            <a:pPr lvl="1"/>
            <a:r>
              <a:rPr lang="en-US" dirty="0" smtClean="0"/>
              <a:t>Used alabaster (mineral) as windows</a:t>
            </a:r>
          </a:p>
          <a:p>
            <a:pPr lvl="1"/>
            <a:r>
              <a:rPr lang="en-US" dirty="0" smtClean="0"/>
              <a:t>The back of the homes open into a courtyard</a:t>
            </a:r>
          </a:p>
          <a:p>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Chief's House Mohenjo-daro"/>
          <p:cNvPicPr>
            <a:picLocks noChangeAspect="1" noChangeArrowheads="1"/>
          </p:cNvPicPr>
          <p:nvPr/>
        </p:nvPicPr>
        <p:blipFill>
          <a:blip r:embed="rId2" cstate="print"/>
          <a:srcRect/>
          <a:stretch>
            <a:fillRect/>
          </a:stretch>
        </p:blipFill>
        <p:spPr bwMode="auto">
          <a:xfrm>
            <a:off x="304800" y="867918"/>
            <a:ext cx="8305800" cy="5523358"/>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14.9 Games</a:t>
            </a:r>
            <a:endParaRPr lang="en-US" dirty="0"/>
          </a:p>
        </p:txBody>
      </p:sp>
      <p:sp>
        <p:nvSpPr>
          <p:cNvPr id="3" name="Content Placeholder 2"/>
          <p:cNvSpPr>
            <a:spLocks noGrp="1"/>
          </p:cNvSpPr>
          <p:nvPr>
            <p:ph idx="1"/>
          </p:nvPr>
        </p:nvSpPr>
        <p:spPr/>
        <p:txBody>
          <a:bodyPr/>
          <a:lstStyle/>
          <a:p>
            <a:r>
              <a:rPr lang="en-US" dirty="0" smtClean="0"/>
              <a:t>The people enjoyed games.</a:t>
            </a:r>
          </a:p>
          <a:p>
            <a:r>
              <a:rPr lang="en-US" dirty="0" smtClean="0"/>
              <a:t>Archeologists have uncovered dice, stone balls, grooved clay tracks and stone game boards.</a:t>
            </a:r>
          </a:p>
          <a:p>
            <a:r>
              <a:rPr lang="en-US" dirty="0" smtClean="0"/>
              <a:t>The game of chess was probably invented in India. </a:t>
            </a: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Illustration of a toy cart"/>
          <p:cNvPicPr>
            <a:picLocks noChangeAspect="1" noChangeArrowheads="1"/>
          </p:cNvPicPr>
          <p:nvPr/>
        </p:nvPicPr>
        <p:blipFill>
          <a:blip r:embed="rId2" cstate="print"/>
          <a:srcRect/>
          <a:stretch>
            <a:fillRect/>
          </a:stretch>
        </p:blipFill>
        <p:spPr bwMode="auto">
          <a:xfrm>
            <a:off x="2362200" y="2883082"/>
            <a:ext cx="5105400" cy="3974918"/>
          </a:xfrm>
          <a:prstGeom prst="rect">
            <a:avLst/>
          </a:prstGeom>
          <a:noFill/>
        </p:spPr>
      </p:pic>
      <p:sp>
        <p:nvSpPr>
          <p:cNvPr id="5" name="Rectangle 4"/>
          <p:cNvSpPr/>
          <p:nvPr/>
        </p:nvSpPr>
        <p:spPr>
          <a:xfrm>
            <a:off x="228600" y="304800"/>
            <a:ext cx="8229600" cy="3046988"/>
          </a:xfrm>
          <a:prstGeom prst="rect">
            <a:avLst/>
          </a:prstGeom>
        </p:spPr>
        <p:txBody>
          <a:bodyPr wrap="square">
            <a:spAutoFit/>
          </a:bodyPr>
          <a:lstStyle/>
          <a:p>
            <a:pPr algn="just"/>
            <a:r>
              <a:rPr lang="en-US" sz="2400" b="1" dirty="0" smtClean="0"/>
              <a:t>	Many small carts made of clay have been found at Indus Valley sites. Archaeologists believe that they were probably toys for children. Since no full-sized carts have ever been found, these small toys give us an idea of what real carts might have looked like in an Indus Valley town. </a:t>
            </a:r>
          </a:p>
          <a:p>
            <a:pPr algn="just"/>
            <a:r>
              <a:rPr lang="en-US" sz="2400" b="1" dirty="0" smtClean="0"/>
              <a:t>	This is a wheel and cart base from a toy cart found at </a:t>
            </a:r>
            <a:r>
              <a:rPr lang="en-US" sz="2400" b="1" dirty="0" err="1" smtClean="0"/>
              <a:t>Mohenjo-daro</a:t>
            </a:r>
            <a:r>
              <a:rPr lang="en-US" sz="2400" b="1" dirty="0" smtClean="0"/>
              <a:t>. When it was complete, it probably would have looked like this drawing. </a:t>
            </a:r>
            <a:endParaRPr lang="en-US" sz="2400" b="1"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14.10 Clay Models</a:t>
            </a:r>
            <a:endParaRPr lang="en-US" dirty="0"/>
          </a:p>
        </p:txBody>
      </p:sp>
      <p:sp>
        <p:nvSpPr>
          <p:cNvPr id="3" name="Content Placeholder 2"/>
          <p:cNvSpPr>
            <a:spLocks noGrp="1"/>
          </p:cNvSpPr>
          <p:nvPr>
            <p:ph idx="1"/>
          </p:nvPr>
        </p:nvSpPr>
        <p:spPr/>
        <p:txBody>
          <a:bodyPr/>
          <a:lstStyle/>
          <a:p>
            <a:r>
              <a:rPr lang="en-US" dirty="0" smtClean="0"/>
              <a:t>Archeologists have found small clay models all around </a:t>
            </a:r>
            <a:r>
              <a:rPr lang="en-US" dirty="0" err="1" smtClean="0"/>
              <a:t>Mohenjodaro</a:t>
            </a:r>
            <a:r>
              <a:rPr lang="en-US" dirty="0" smtClean="0"/>
              <a:t>.</a:t>
            </a:r>
          </a:p>
          <a:p>
            <a:pPr lvl="1"/>
            <a:r>
              <a:rPr lang="en-US" dirty="0" smtClean="0"/>
              <a:t>The models may have been toys.</a:t>
            </a:r>
          </a:p>
          <a:p>
            <a:pPr lvl="1"/>
            <a:r>
              <a:rPr lang="en-US" dirty="0" smtClean="0"/>
              <a:t>The models could show what life was like around </a:t>
            </a:r>
            <a:r>
              <a:rPr lang="en-US" dirty="0" err="1" smtClean="0"/>
              <a:t>Mohenjodaro</a:t>
            </a:r>
            <a:r>
              <a:rPr lang="en-US" dirty="0" smtClean="0"/>
              <a:t>.</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14.1 Introduction</a:t>
            </a:r>
            <a:endParaRPr lang="en-US" dirty="0"/>
          </a:p>
        </p:txBody>
      </p:sp>
      <p:sp>
        <p:nvSpPr>
          <p:cNvPr id="3" name="Content Placeholder 2"/>
          <p:cNvSpPr>
            <a:spLocks noGrp="1"/>
          </p:cNvSpPr>
          <p:nvPr>
            <p:ph idx="1"/>
          </p:nvPr>
        </p:nvSpPr>
        <p:spPr>
          <a:xfrm>
            <a:off x="457200" y="1600200"/>
            <a:ext cx="8229600" cy="5105400"/>
          </a:xfrm>
        </p:spPr>
        <p:txBody>
          <a:bodyPr>
            <a:normAutofit fontScale="92500" lnSpcReduction="10000"/>
          </a:bodyPr>
          <a:lstStyle/>
          <a:p>
            <a:r>
              <a:rPr lang="en-US" dirty="0" err="1" smtClean="0"/>
              <a:t>Mohenjodaro</a:t>
            </a:r>
            <a:r>
              <a:rPr lang="en-US" dirty="0" smtClean="0"/>
              <a:t> was located in the Indus River valley.</a:t>
            </a:r>
          </a:p>
          <a:p>
            <a:pPr lvl="1"/>
            <a:r>
              <a:rPr lang="en-US" dirty="0" err="1" smtClean="0"/>
              <a:t>Mohenjodaro</a:t>
            </a:r>
            <a:r>
              <a:rPr lang="en-US" dirty="0" smtClean="0"/>
              <a:t> means “place or hill of the dead”</a:t>
            </a:r>
          </a:p>
          <a:p>
            <a:pPr lvl="1"/>
            <a:r>
              <a:rPr lang="en-US" dirty="0" smtClean="0"/>
              <a:t>It had a citadel, or fort for protection.</a:t>
            </a:r>
          </a:p>
          <a:p>
            <a:pPr lvl="1"/>
            <a:r>
              <a:rPr lang="en-US" dirty="0" smtClean="0"/>
              <a:t>Many other towns also were clustered near the </a:t>
            </a:r>
            <a:r>
              <a:rPr lang="en-US" dirty="0" err="1" smtClean="0"/>
              <a:t>Sarasvati</a:t>
            </a:r>
            <a:r>
              <a:rPr lang="en-US" dirty="0" smtClean="0"/>
              <a:t> River.</a:t>
            </a:r>
          </a:p>
          <a:p>
            <a:pPr lvl="2"/>
            <a:r>
              <a:rPr lang="en-US" dirty="0" smtClean="0"/>
              <a:t>These settlements became known as the Indus-</a:t>
            </a:r>
            <a:r>
              <a:rPr lang="en-US" dirty="0" err="1" smtClean="0"/>
              <a:t>Sarasvati</a:t>
            </a:r>
            <a:r>
              <a:rPr lang="en-US" dirty="0" smtClean="0"/>
              <a:t> civilization.</a:t>
            </a:r>
          </a:p>
          <a:p>
            <a:pPr lvl="2"/>
            <a:r>
              <a:rPr lang="en-US" dirty="0" smtClean="0"/>
              <a:t>It is also called the </a:t>
            </a:r>
            <a:r>
              <a:rPr lang="en-US" dirty="0" err="1" smtClean="0"/>
              <a:t>Harappan</a:t>
            </a:r>
            <a:r>
              <a:rPr lang="en-US" dirty="0" smtClean="0"/>
              <a:t> civilization.</a:t>
            </a:r>
          </a:p>
          <a:p>
            <a:r>
              <a:rPr lang="en-US" dirty="0" smtClean="0"/>
              <a:t>The cities of Harappa and </a:t>
            </a:r>
            <a:r>
              <a:rPr lang="en-US" dirty="0" err="1" smtClean="0"/>
              <a:t>Mohenjodaro</a:t>
            </a:r>
            <a:r>
              <a:rPr lang="en-US" dirty="0" smtClean="0"/>
              <a:t> were the two great centers of this civilization.</a:t>
            </a:r>
          </a:p>
          <a:p>
            <a:r>
              <a:rPr lang="en-US" dirty="0" smtClean="0"/>
              <a:t>http://www.mohenjodaro.net/index.html</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http://www.ancientindia.co.uk/indus/explore/images/emud0455_figani.jpg"/>
          <p:cNvPicPr>
            <a:picLocks noChangeAspect="1" noChangeArrowheads="1"/>
          </p:cNvPicPr>
          <p:nvPr/>
        </p:nvPicPr>
        <p:blipFill>
          <a:blip r:embed="rId2" cstate="print"/>
          <a:srcRect/>
          <a:stretch>
            <a:fillRect/>
          </a:stretch>
        </p:blipFill>
        <p:spPr bwMode="auto">
          <a:xfrm>
            <a:off x="2209800" y="2743200"/>
            <a:ext cx="4876800" cy="3886200"/>
          </a:xfrm>
          <a:prstGeom prst="rect">
            <a:avLst/>
          </a:prstGeom>
          <a:noFill/>
        </p:spPr>
      </p:pic>
      <p:sp>
        <p:nvSpPr>
          <p:cNvPr id="5" name="Rectangle 4"/>
          <p:cNvSpPr/>
          <p:nvPr/>
        </p:nvSpPr>
        <p:spPr>
          <a:xfrm>
            <a:off x="304800" y="381000"/>
            <a:ext cx="8305800" cy="2677656"/>
          </a:xfrm>
          <a:prstGeom prst="rect">
            <a:avLst/>
          </a:prstGeom>
        </p:spPr>
        <p:txBody>
          <a:bodyPr wrap="square">
            <a:spAutoFit/>
          </a:bodyPr>
          <a:lstStyle/>
          <a:p>
            <a:pPr algn="just"/>
            <a:r>
              <a:rPr lang="en-US" sz="2800" b="1" dirty="0" smtClean="0"/>
              <a:t>	Many terracotta figurines have been found at </a:t>
            </a:r>
            <a:r>
              <a:rPr lang="en-US" sz="2800" b="1" dirty="0" err="1" smtClean="0"/>
              <a:t>Mohenjodaro</a:t>
            </a:r>
            <a:r>
              <a:rPr lang="en-US" sz="2800" b="1" dirty="0" smtClean="0"/>
              <a:t> and other Indus Valley sites. Some people believe that they may have been connected with religious beliefs, while others believe that they were representations of people or animals in those cities. </a:t>
            </a:r>
            <a:endParaRPr lang="en-US" sz="2800" b="1"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ncient Indian Boat"/>
          <p:cNvPicPr>
            <a:picLocks noChangeAspect="1" noChangeArrowheads="1"/>
          </p:cNvPicPr>
          <p:nvPr/>
        </p:nvPicPr>
        <p:blipFill>
          <a:blip r:embed="rId2" cstate="print"/>
          <a:srcRect/>
          <a:stretch>
            <a:fillRect/>
          </a:stretch>
        </p:blipFill>
        <p:spPr bwMode="auto">
          <a:xfrm>
            <a:off x="533400" y="685800"/>
            <a:ext cx="8350488" cy="5553076"/>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Ancient Indian Ringstone"/>
          <p:cNvPicPr>
            <a:picLocks noChangeAspect="1" noChangeArrowheads="1"/>
          </p:cNvPicPr>
          <p:nvPr/>
        </p:nvPicPr>
        <p:blipFill>
          <a:blip r:embed="rId2" cstate="print"/>
          <a:srcRect/>
          <a:stretch>
            <a:fillRect/>
          </a:stretch>
        </p:blipFill>
        <p:spPr bwMode="auto">
          <a:xfrm>
            <a:off x="304799" y="762000"/>
            <a:ext cx="8694247" cy="5781676"/>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http://www.mohenjodaro.net/images/platformcourtyard101.jpg"/>
          <p:cNvPicPr>
            <a:picLocks noChangeAspect="1" noChangeArrowheads="1"/>
          </p:cNvPicPr>
          <p:nvPr/>
        </p:nvPicPr>
        <p:blipFill>
          <a:blip r:embed="rId2" cstate="print"/>
          <a:srcRect/>
          <a:stretch>
            <a:fillRect/>
          </a:stretch>
        </p:blipFill>
        <p:spPr bwMode="auto">
          <a:xfrm>
            <a:off x="304799" y="685800"/>
            <a:ext cx="8694247" cy="5781676"/>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Mohenjodaro Citadel"/>
          <p:cNvPicPr>
            <a:picLocks noChangeAspect="1" noChangeArrowheads="1"/>
          </p:cNvPicPr>
          <p:nvPr/>
        </p:nvPicPr>
        <p:blipFill>
          <a:blip r:embed="rId2" cstate="print"/>
          <a:srcRect/>
          <a:stretch>
            <a:fillRect/>
          </a:stretch>
        </p:blipFill>
        <p:spPr bwMode="auto">
          <a:xfrm>
            <a:off x="228600" y="609600"/>
            <a:ext cx="8808834" cy="5857876"/>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Mohenjodaro VS Area"/>
          <p:cNvPicPr>
            <a:picLocks noChangeAspect="1" noChangeArrowheads="1"/>
          </p:cNvPicPr>
          <p:nvPr/>
        </p:nvPicPr>
        <p:blipFill>
          <a:blip r:embed="rId2" cstate="print"/>
          <a:srcRect/>
          <a:stretch>
            <a:fillRect/>
          </a:stretch>
        </p:blipFill>
        <p:spPr bwMode="auto">
          <a:xfrm>
            <a:off x="228599" y="762000"/>
            <a:ext cx="8694247" cy="5781676"/>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HR Area Moenjodaro"/>
          <p:cNvPicPr>
            <a:picLocks noChangeAspect="1" noChangeArrowheads="1"/>
          </p:cNvPicPr>
          <p:nvPr/>
        </p:nvPicPr>
        <p:blipFill>
          <a:blip r:embed="rId2" cstate="print"/>
          <a:srcRect/>
          <a:stretch>
            <a:fillRect/>
          </a:stretch>
        </p:blipFill>
        <p:spPr bwMode="auto">
          <a:xfrm>
            <a:off x="228600" y="533400"/>
            <a:ext cx="8579661" cy="5705476"/>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Latrine Mohenjodaro HR Area"/>
          <p:cNvPicPr>
            <a:picLocks noChangeAspect="1" noChangeArrowheads="1"/>
          </p:cNvPicPr>
          <p:nvPr/>
        </p:nvPicPr>
        <p:blipFill>
          <a:blip r:embed="rId2" cstate="print"/>
          <a:srcRect/>
          <a:stretch>
            <a:fillRect/>
          </a:stretch>
        </p:blipFill>
        <p:spPr bwMode="auto">
          <a:xfrm>
            <a:off x="2362200" y="221963"/>
            <a:ext cx="4419600" cy="6636037"/>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http://www.mohenjodaro.net/images/Dkarealane68.jpg"/>
          <p:cNvPicPr>
            <a:picLocks noChangeAspect="1" noChangeArrowheads="1"/>
          </p:cNvPicPr>
          <p:nvPr/>
        </p:nvPicPr>
        <p:blipFill>
          <a:blip r:embed="rId2" cstate="print"/>
          <a:srcRect/>
          <a:stretch>
            <a:fillRect/>
          </a:stretch>
        </p:blipFill>
        <p:spPr bwMode="auto">
          <a:xfrm>
            <a:off x="2057400" y="-6865"/>
            <a:ext cx="4572000" cy="6864865"/>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ndus Priest's College"/>
          <p:cNvPicPr>
            <a:picLocks noChangeAspect="1" noChangeArrowheads="1"/>
          </p:cNvPicPr>
          <p:nvPr/>
        </p:nvPicPr>
        <p:blipFill>
          <a:blip r:embed="rId2" cstate="print"/>
          <a:srcRect/>
          <a:stretch>
            <a:fillRect/>
          </a:stretch>
        </p:blipFill>
        <p:spPr bwMode="auto">
          <a:xfrm>
            <a:off x="381000" y="867918"/>
            <a:ext cx="8305800" cy="5523358"/>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a:bodyPr>
          <a:lstStyle/>
          <a:p>
            <a:r>
              <a:rPr lang="en-US" dirty="0" smtClean="0"/>
              <a:t>14.2 The Mystery of </a:t>
            </a:r>
            <a:r>
              <a:rPr lang="en-US" dirty="0" err="1" smtClean="0"/>
              <a:t>Mohenjodaro</a:t>
            </a:r>
            <a:endParaRPr lang="en-US" dirty="0"/>
          </a:p>
        </p:txBody>
      </p:sp>
      <p:sp>
        <p:nvSpPr>
          <p:cNvPr id="3" name="Content Placeholder 2"/>
          <p:cNvSpPr>
            <a:spLocks noGrp="1"/>
          </p:cNvSpPr>
          <p:nvPr>
            <p:ph idx="1"/>
          </p:nvPr>
        </p:nvSpPr>
        <p:spPr>
          <a:xfrm>
            <a:off x="457200" y="1295400"/>
            <a:ext cx="8229600" cy="5334000"/>
          </a:xfrm>
        </p:spPr>
        <p:txBody>
          <a:bodyPr>
            <a:normAutofit lnSpcReduction="10000"/>
          </a:bodyPr>
          <a:lstStyle/>
          <a:p>
            <a:r>
              <a:rPr lang="en-US" dirty="0" err="1" smtClean="0"/>
              <a:t>Mohenjodaro</a:t>
            </a:r>
            <a:r>
              <a:rPr lang="en-US" dirty="0" smtClean="0"/>
              <a:t> was a large city built on the banks of the Indus River.</a:t>
            </a:r>
          </a:p>
          <a:p>
            <a:pPr lvl="1"/>
            <a:r>
              <a:rPr lang="en-US" dirty="0" smtClean="0"/>
              <a:t>The streets were lined with houses and workshops made of mud bricks.</a:t>
            </a:r>
          </a:p>
          <a:p>
            <a:pPr lvl="1"/>
            <a:r>
              <a:rPr lang="en-US" dirty="0" smtClean="0"/>
              <a:t>Population of 50,000 at one time.</a:t>
            </a:r>
          </a:p>
          <a:p>
            <a:pPr lvl="1"/>
            <a:r>
              <a:rPr lang="en-US" dirty="0" smtClean="0"/>
              <a:t>It had an advanced culture.</a:t>
            </a:r>
          </a:p>
          <a:p>
            <a:pPr lvl="1"/>
            <a:r>
              <a:rPr lang="en-US" dirty="0" smtClean="0"/>
              <a:t>It was carefully planned.</a:t>
            </a:r>
          </a:p>
          <a:p>
            <a:r>
              <a:rPr lang="en-US" dirty="0" smtClean="0"/>
              <a:t>The great mystery is </a:t>
            </a:r>
            <a:r>
              <a:rPr lang="en-US" b="1" dirty="0" smtClean="0"/>
              <a:t>why</a:t>
            </a:r>
            <a:r>
              <a:rPr lang="en-US" dirty="0" smtClean="0"/>
              <a:t> did they disappear?</a:t>
            </a:r>
          </a:p>
          <a:p>
            <a:pPr lvl="1"/>
            <a:r>
              <a:rPr lang="en-US" dirty="0" smtClean="0"/>
              <a:t>No one knows for sure.</a:t>
            </a:r>
          </a:p>
          <a:p>
            <a:pPr lvl="1"/>
            <a:r>
              <a:rPr lang="en-US" dirty="0" smtClean="0"/>
              <a:t>Possibly invaders from the north.</a:t>
            </a:r>
          </a:p>
          <a:p>
            <a:pPr lvl="1"/>
            <a:r>
              <a:rPr lang="en-US" dirty="0" smtClean="0"/>
              <a:t>Possibly an earthquake changed the river’s course.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smtClean="0"/>
              <a:t>14.3 Weights and Scale</a:t>
            </a:r>
            <a:endParaRPr lang="en-US" dirty="0"/>
          </a:p>
        </p:txBody>
      </p:sp>
      <p:sp>
        <p:nvSpPr>
          <p:cNvPr id="3" name="Content Placeholder 2"/>
          <p:cNvSpPr>
            <a:spLocks noGrp="1"/>
          </p:cNvSpPr>
          <p:nvPr>
            <p:ph idx="1"/>
          </p:nvPr>
        </p:nvSpPr>
        <p:spPr>
          <a:xfrm>
            <a:off x="457200" y="1143000"/>
            <a:ext cx="8229600" cy="5334000"/>
          </a:xfrm>
        </p:spPr>
        <p:txBody>
          <a:bodyPr/>
          <a:lstStyle/>
          <a:p>
            <a:r>
              <a:rPr lang="en-US" dirty="0" smtClean="0"/>
              <a:t>Archeologists suggest that the people used grain as money.</a:t>
            </a:r>
          </a:p>
          <a:p>
            <a:r>
              <a:rPr lang="en-US" dirty="0" smtClean="0"/>
              <a:t>A large building called a granary was discovered.</a:t>
            </a:r>
          </a:p>
          <a:p>
            <a:pPr lvl="1"/>
            <a:r>
              <a:rPr lang="en-US" dirty="0" smtClean="0"/>
              <a:t>A granary is a place to store grain.</a:t>
            </a:r>
          </a:p>
          <a:p>
            <a:r>
              <a:rPr lang="en-US" dirty="0" smtClean="0"/>
              <a:t>Weights and scales were found inside the granary.</a:t>
            </a:r>
          </a:p>
          <a:p>
            <a:pPr lvl="1"/>
            <a:r>
              <a:rPr lang="en-US" dirty="0" smtClean="0"/>
              <a:t>These tools were possibly used to measure amounts of grain. </a:t>
            </a:r>
          </a:p>
          <a:p>
            <a:pPr lvl="1"/>
            <a:r>
              <a:rPr lang="en-US" dirty="0" smtClean="0"/>
              <a:t>http://www.mohenjodaro.net/index.html</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Granary and Well"/>
          <p:cNvPicPr>
            <a:picLocks noChangeAspect="1" noChangeArrowheads="1"/>
          </p:cNvPicPr>
          <p:nvPr/>
        </p:nvPicPr>
        <p:blipFill>
          <a:blip r:embed="rId2" cstate="print"/>
          <a:srcRect/>
          <a:stretch>
            <a:fillRect/>
          </a:stretch>
        </p:blipFill>
        <p:spPr bwMode="auto">
          <a:xfrm>
            <a:off x="152400" y="609600"/>
            <a:ext cx="8686800" cy="5776724"/>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Moenjodaro Granary and Wall"/>
          <p:cNvPicPr>
            <a:picLocks noChangeAspect="1" noChangeArrowheads="1"/>
          </p:cNvPicPr>
          <p:nvPr/>
        </p:nvPicPr>
        <p:blipFill>
          <a:blip r:embed="rId2" cstate="print"/>
          <a:srcRect/>
          <a:stretch>
            <a:fillRect/>
          </a:stretch>
        </p:blipFill>
        <p:spPr bwMode="auto">
          <a:xfrm>
            <a:off x="228600" y="762000"/>
            <a:ext cx="8534400" cy="5675377"/>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smtClean="0"/>
              <a:t>14.4 The Great Bath</a:t>
            </a:r>
            <a:endParaRPr lang="en-US" dirty="0"/>
          </a:p>
        </p:txBody>
      </p:sp>
      <p:sp>
        <p:nvSpPr>
          <p:cNvPr id="3" name="Content Placeholder 2"/>
          <p:cNvSpPr>
            <a:spLocks noGrp="1"/>
          </p:cNvSpPr>
          <p:nvPr>
            <p:ph idx="1"/>
          </p:nvPr>
        </p:nvSpPr>
        <p:spPr>
          <a:xfrm>
            <a:off x="457200" y="1219200"/>
            <a:ext cx="8229600" cy="5257800"/>
          </a:xfrm>
        </p:spPr>
        <p:txBody>
          <a:bodyPr/>
          <a:lstStyle/>
          <a:p>
            <a:r>
              <a:rPr lang="en-US" dirty="0" smtClean="0"/>
              <a:t>The Great </a:t>
            </a:r>
            <a:r>
              <a:rPr lang="en-US" dirty="0" smtClean="0"/>
              <a:t>Bath </a:t>
            </a:r>
            <a:r>
              <a:rPr lang="en-US" dirty="0" smtClean="0"/>
              <a:t>was a pool built of waterproof brick.</a:t>
            </a:r>
          </a:p>
          <a:p>
            <a:pPr lvl="1"/>
            <a:r>
              <a:rPr lang="en-US" dirty="0" smtClean="0"/>
              <a:t>It was 39 feet long and 8 feet deep.</a:t>
            </a:r>
          </a:p>
          <a:p>
            <a:pPr lvl="1"/>
            <a:r>
              <a:rPr lang="en-US" dirty="0" smtClean="0"/>
              <a:t>The pool was used to bathe.</a:t>
            </a:r>
          </a:p>
          <a:p>
            <a:pPr lvl="1"/>
            <a:r>
              <a:rPr lang="en-US" dirty="0" smtClean="0"/>
              <a:t>Archeologists believe that it was possibly used for religious rituals.</a:t>
            </a:r>
          </a:p>
          <a:p>
            <a:pPr lvl="1"/>
            <a:endParaRPr lang="en-US" dirty="0" smtClean="0"/>
          </a:p>
          <a:p>
            <a:pPr lvl="1"/>
            <a:r>
              <a:rPr lang="en-US" dirty="0" smtClean="0">
                <a:hlinkClick r:id="rId2" action="ppaction://hlinkpres?slideindex=1&amp;slidetitle="/>
              </a:rPr>
              <a:t>http://www.mohenjodaro.net/index.html</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Great Bath Mohenjodaro"/>
          <p:cNvPicPr>
            <a:picLocks noChangeAspect="1" noChangeArrowheads="1"/>
          </p:cNvPicPr>
          <p:nvPr/>
        </p:nvPicPr>
        <p:blipFill>
          <a:blip r:embed="rId2" cstate="print"/>
          <a:srcRect/>
          <a:stretch>
            <a:fillRect/>
          </a:stretch>
        </p:blipFill>
        <p:spPr bwMode="auto">
          <a:xfrm>
            <a:off x="228600" y="766952"/>
            <a:ext cx="8686800" cy="5776724"/>
          </a:xfrm>
          <a:prstGeom prst="rect">
            <a:avLst/>
          </a:prstGeom>
          <a:noFill/>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637</TotalTime>
  <Words>540</Words>
  <Application>Microsoft Office PowerPoint</Application>
  <PresentationFormat>On-screen Show (4:3)</PresentationFormat>
  <Paragraphs>77</Paragraphs>
  <Slides>28</Slides>
  <Notes>0</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Office Theme</vt:lpstr>
      <vt:lpstr>Unlocking the Secrets of Mohenjodaro</vt:lpstr>
      <vt:lpstr>14.1 Introduction</vt:lpstr>
      <vt:lpstr>Slide 3</vt:lpstr>
      <vt:lpstr>14.2 The Mystery of Mohenjodaro</vt:lpstr>
      <vt:lpstr>14.3 Weights and Scale</vt:lpstr>
      <vt:lpstr>Slide 6</vt:lpstr>
      <vt:lpstr>Slide 7</vt:lpstr>
      <vt:lpstr>14.4 The Great Bath</vt:lpstr>
      <vt:lpstr>Slide 9</vt:lpstr>
      <vt:lpstr>Slide 10</vt:lpstr>
      <vt:lpstr>14.5 Statue and Beads</vt:lpstr>
      <vt:lpstr>14.6 Seals </vt:lpstr>
      <vt:lpstr>Slide 13</vt:lpstr>
      <vt:lpstr>14.7 Sewer System</vt:lpstr>
      <vt:lpstr>14.8 Homes</vt:lpstr>
      <vt:lpstr>Slide 16</vt:lpstr>
      <vt:lpstr>14.9 Games</vt:lpstr>
      <vt:lpstr>Slide 18</vt:lpstr>
      <vt:lpstr>14.10 Clay Models</vt:lpstr>
      <vt:lpstr>Slide 20</vt:lpstr>
      <vt:lpstr>Slide 21</vt:lpstr>
      <vt:lpstr>Slide 22</vt:lpstr>
      <vt:lpstr>Slide 23</vt:lpstr>
      <vt:lpstr>Slide 24</vt:lpstr>
      <vt:lpstr>Slide 25</vt:lpstr>
      <vt:lpstr>Slide 26</vt:lpstr>
      <vt:lpstr>Slide 27</vt:lpstr>
      <vt:lpstr>Slide 28</vt:lpstr>
    </vt:vector>
  </TitlesOfParts>
  <Company>Orrville City Schools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Unlocking the Secrets of Mohenjodaro</dc:title>
  <dc:creator>CORELLD</dc:creator>
  <cp:lastModifiedBy>CORELLD</cp:lastModifiedBy>
  <cp:revision>57</cp:revision>
  <dcterms:created xsi:type="dcterms:W3CDTF">2010-03-03T12:20:22Z</dcterms:created>
  <dcterms:modified xsi:type="dcterms:W3CDTF">2011-02-16T17:53:24Z</dcterms:modified>
</cp:coreProperties>
</file>