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6" r:id="rId2"/>
    <p:sldId id="257" r:id="rId3"/>
    <p:sldId id="278" r:id="rId4"/>
    <p:sldId id="258" r:id="rId5"/>
    <p:sldId id="279" r:id="rId6"/>
    <p:sldId id="25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0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6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99FD-C5E9-405E-B4E8-479795304218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5EAD-7D01-44E5-8EC3-19BB4D21D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0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418B53-9A4B-46BC-9538-517106BD55AA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8C92A7-10ED-4614-BD6F-C4212B42F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5/50/20090529_Great_Wall_812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c/c8/Great_wall_of_china-mutianyu_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9/9d/Map_of_the_Great_Wall_of_China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a/ac/Gwc-from-spac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7/7c/Soldier_Horse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4/48/P1010019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istory.cultural-china.com/chinaWH/images/exbig_images/e87a4193c8734ebaa2196ae172a689b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d/db/Greatwall_large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1/10/20090529_Great_Wall_8185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1/Noel_2005_P%C3%A9kin_031_muraille_de_chine_Mutianyu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14530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Chapter 22</a:t>
            </a:r>
            <a:br>
              <a:rPr lang="en-US" sz="6000" dirty="0" smtClean="0"/>
            </a:br>
            <a:r>
              <a:rPr lang="en-US" sz="6000" i="1" dirty="0" smtClean="0"/>
              <a:t>The First Emperor of China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638800"/>
            <a:ext cx="4282440" cy="12192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History Alive!</a:t>
            </a:r>
          </a:p>
          <a:p>
            <a:pPr algn="ctr"/>
            <a:r>
              <a:rPr lang="en-US" b="1" dirty="0" smtClean="0"/>
              <a:t>Pages 215 - 221</a:t>
            </a:r>
            <a:endParaRPr lang="en-US" b="1" dirty="0"/>
          </a:p>
        </p:txBody>
      </p:sp>
      <p:pic>
        <p:nvPicPr>
          <p:cNvPr id="20481" name="Picture 1" descr="http://chinese.phillipmartin.info/china_drag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935984" cy="3962400"/>
          </a:xfrm>
          <a:prstGeom prst="rect">
            <a:avLst/>
          </a:prstGeom>
          <a:noFill/>
        </p:spPr>
      </p:pic>
      <p:pic>
        <p:nvPicPr>
          <p:cNvPr id="5" name="Picture 2" descr="http://china.mrdonn.org/qin.h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574" y="2743200"/>
            <a:ext cx="302142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20090529 Great Wall 81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6691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Great wall of china-mutianyu 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Map of the Great Wall of Ch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77400" cy="778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Gwc-from-sp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228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22.5 Ending 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Qin’s changes to China were especially _________________ with Confucian scholars who believe in proper behavior </a:t>
            </a:r>
            <a:r>
              <a:rPr lang="en-US" b="1" dirty="0" smtClean="0"/>
              <a:t>not</a:t>
            </a:r>
            <a:r>
              <a:rPr lang="en-US" dirty="0" smtClean="0"/>
              <a:t> ___________ rule.</a:t>
            </a:r>
          </a:p>
          <a:p>
            <a:r>
              <a:rPr lang="en-US" dirty="0" smtClean="0"/>
              <a:t>Emperor Qin ordered </a:t>
            </a:r>
            <a:r>
              <a:rPr lang="en-US" b="1" u="sng" dirty="0" smtClean="0"/>
              <a:t>all</a:t>
            </a:r>
            <a:r>
              <a:rPr lang="en-US" dirty="0" smtClean="0"/>
              <a:t> ______________ books across China to be _____________.  </a:t>
            </a:r>
          </a:p>
          <a:p>
            <a:pPr lvl="1"/>
            <a:r>
              <a:rPr lang="en-US" dirty="0" smtClean="0"/>
              <a:t>Anyone who discussed ancient teachings or criticized him would be put to _____________.</a:t>
            </a:r>
          </a:p>
          <a:p>
            <a:pPr lvl="1"/>
            <a:r>
              <a:rPr lang="en-US" dirty="0" smtClean="0"/>
              <a:t>Qin’s own ____ was put into forced labor because he criticized </a:t>
            </a:r>
            <a:r>
              <a:rPr lang="en-US" smtClean="0"/>
              <a:t>the </a:t>
            </a:r>
            <a:r>
              <a:rPr lang="en-US" smtClean="0"/>
              <a:t>killing </a:t>
            </a:r>
            <a:r>
              <a:rPr lang="en-US" dirty="0" smtClean="0"/>
              <a:t>of </a:t>
            </a:r>
            <a:r>
              <a:rPr lang="en-US" smtClean="0"/>
              <a:t>the </a:t>
            </a:r>
            <a:r>
              <a:rPr lang="en-US" smtClean="0"/>
              <a:t>___________.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22.6 The Emperor’s Death and the End of the 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Emperor Qin ruled for only ______ years before his _______________.</a:t>
            </a:r>
          </a:p>
          <a:p>
            <a:pPr lvl="1"/>
            <a:r>
              <a:rPr lang="en-US" dirty="0" smtClean="0"/>
              <a:t>No one knows the cause of his __________.</a:t>
            </a:r>
          </a:p>
          <a:p>
            <a:r>
              <a:rPr lang="en-US" dirty="0" smtClean="0"/>
              <a:t>700,000 workers built his elaborate _______.</a:t>
            </a:r>
          </a:p>
          <a:p>
            <a:r>
              <a:rPr lang="en-US" dirty="0" smtClean="0"/>
              <a:t>It was not ___________________ until 1974 only 45 years ago!</a:t>
            </a:r>
          </a:p>
          <a:p>
            <a:r>
              <a:rPr lang="en-US" dirty="0" smtClean="0"/>
              <a:t>It contained jewels, tools, rare objects and the __________________________.</a:t>
            </a:r>
          </a:p>
          <a:p>
            <a:pPr lvl="1"/>
            <a:r>
              <a:rPr lang="en-US" dirty="0" smtClean="0"/>
              <a:t>The army consists of _____________ life-size clay figures – no two are _________________!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aqing.cn/Article/UploadFiles/200710/2007101117443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20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umninet.yale.edu/classes/yc1948/Xian%20Terra-Cotta%20Ar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223887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ussianempirecruises.com/img/Terra%20Cotta%20Ar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62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e/ef/Terracotta_army_x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22.2 Creating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Prince </a:t>
            </a:r>
            <a:r>
              <a:rPr lang="en-US" dirty="0" err="1" smtClean="0"/>
              <a:t>Zheng</a:t>
            </a:r>
            <a:r>
              <a:rPr lang="en-US" dirty="0" smtClean="0"/>
              <a:t> became king at age______.  </a:t>
            </a:r>
          </a:p>
          <a:p>
            <a:pPr lvl="1"/>
            <a:r>
              <a:rPr lang="en-US" dirty="0" smtClean="0"/>
              <a:t>He would later change his name to Qin </a:t>
            </a:r>
            <a:r>
              <a:rPr lang="en-US" dirty="0" err="1" smtClean="0"/>
              <a:t>Shihuangdi</a:t>
            </a:r>
            <a:r>
              <a:rPr lang="en-US" dirty="0" smtClean="0"/>
              <a:t>, or ______________________.</a:t>
            </a:r>
          </a:p>
          <a:p>
            <a:r>
              <a:rPr lang="en-US" dirty="0" smtClean="0"/>
              <a:t>Greatly influence by ______________.</a:t>
            </a:r>
          </a:p>
          <a:p>
            <a:pPr lvl="1"/>
            <a:r>
              <a:rPr lang="en-US" dirty="0" smtClean="0"/>
              <a:t>Harsh punishments with strict laws and strong ____________________.</a:t>
            </a:r>
          </a:p>
          <a:p>
            <a:r>
              <a:rPr lang="en-US" dirty="0" smtClean="0"/>
              <a:t>He exiled his own _________ fearing that she was plotting against him!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Soldier Ho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1805"/>
            <a:ext cx="5105400" cy="6826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P10100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"/>
            <a:ext cx="9144000" cy="684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erracotta Warrior with Green 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724400" cy="6689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 Wheels of the Chari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22.6 </a:t>
            </a:r>
            <a:r>
              <a:rPr lang="en-US" sz="3200" dirty="0" smtClean="0"/>
              <a:t>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Emperor Qin said his dynasty would last _________________ years….it fell apart shortly after his _____________.</a:t>
            </a:r>
          </a:p>
          <a:p>
            <a:r>
              <a:rPr lang="en-US" dirty="0" smtClean="0"/>
              <a:t>His harsh rule caused much _________.</a:t>
            </a:r>
          </a:p>
          <a:p>
            <a:r>
              <a:rPr lang="en-US" dirty="0" smtClean="0"/>
              <a:t>Civil war followed as various leaders struggled for _________________.</a:t>
            </a:r>
          </a:p>
          <a:p>
            <a:pPr lvl="1"/>
            <a:r>
              <a:rPr lang="en-US" dirty="0" smtClean="0"/>
              <a:t>Finally</a:t>
            </a:r>
            <a:r>
              <a:rPr lang="en-US" smtClean="0"/>
              <a:t>, ________________, </a:t>
            </a:r>
            <a:r>
              <a:rPr lang="en-US" dirty="0" smtClean="0"/>
              <a:t>a peasant leader, established </a:t>
            </a:r>
            <a:r>
              <a:rPr lang="en-US" smtClean="0"/>
              <a:t>the ______________ </a:t>
            </a:r>
            <a:r>
              <a:rPr lang="en-US" dirty="0" smtClean="0"/>
              <a:t>dynasty.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Emperor Qin Shi Hu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22.3 Standardizing the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Emperor Qin wanted to _______ China.</a:t>
            </a:r>
          </a:p>
          <a:p>
            <a:r>
              <a:rPr lang="en-US" dirty="0" smtClean="0"/>
              <a:t>He _______________cultural practices.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Unified system of ____________.</a:t>
            </a:r>
          </a:p>
          <a:p>
            <a:pPr lvl="2"/>
            <a:r>
              <a:rPr lang="en-US" dirty="0" smtClean="0"/>
              <a:t>Based on _____________ beliefs.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To make it easier to trade he standardized:</a:t>
            </a:r>
          </a:p>
          <a:p>
            <a:pPr lvl="2"/>
            <a:r>
              <a:rPr lang="en-US" dirty="0" smtClean="0"/>
              <a:t>________________________</a:t>
            </a:r>
          </a:p>
          <a:p>
            <a:pPr lvl="2"/>
            <a:r>
              <a:rPr lang="en-US" dirty="0" smtClean="0"/>
              <a:t>______________ &amp; _________________</a:t>
            </a:r>
          </a:p>
          <a:p>
            <a:pPr lvl="2"/>
            <a:r>
              <a:rPr lang="en-US" dirty="0" smtClean="0"/>
              <a:t>Simplified ___________________</a:t>
            </a:r>
          </a:p>
          <a:p>
            <a:pPr lvl="3"/>
            <a:r>
              <a:rPr lang="en-US" dirty="0" smtClean="0"/>
              <a:t>Only _____________________ approved characters!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old wuzh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"/>
            <a:ext cx="4286250" cy="2857500"/>
          </a:xfrm>
          <a:prstGeom prst="rect">
            <a:avLst/>
          </a:prstGeom>
          <a:noFill/>
        </p:spPr>
      </p:pic>
      <p:pic>
        <p:nvPicPr>
          <p:cNvPr id="37892" name="Picture 4" descr="http://history.cultural-china.com/chinaWH/images/exbig_images/a607f132389e6779b544bc83314812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05199"/>
            <a:ext cx="4476750" cy="3352801"/>
          </a:xfrm>
          <a:prstGeom prst="rect">
            <a:avLst/>
          </a:prstGeom>
          <a:noFill/>
        </p:spPr>
      </p:pic>
      <p:pic>
        <p:nvPicPr>
          <p:cNvPr id="37894" name="Picture 6" descr="http://history.cultural-china.com/chinaWH/images/arbigimages/0c7fdd3a909dc7502284a92d73d05e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04799"/>
            <a:ext cx="4572000" cy="365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22.4 Protecting the Northern 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714488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To protect his empire from ___________, Qin ordered a long _____ to be built along China’s ________________ border.</a:t>
            </a:r>
          </a:p>
          <a:p>
            <a:pPr lvl="1"/>
            <a:r>
              <a:rPr lang="en-US" dirty="0" smtClean="0"/>
              <a:t>Few traces of the Great Wall ________ today.</a:t>
            </a:r>
          </a:p>
          <a:p>
            <a:pPr lvl="1"/>
            <a:r>
              <a:rPr lang="en-US" dirty="0" smtClean="0"/>
              <a:t>Made of layers of __________ pounded into wooden frames.</a:t>
            </a:r>
          </a:p>
          <a:p>
            <a:pPr lvl="1"/>
            <a:r>
              <a:rPr lang="en-US" dirty="0" smtClean="0"/>
              <a:t>Construction took _________ years.</a:t>
            </a:r>
          </a:p>
          <a:p>
            <a:pPr lvl="1"/>
            <a:r>
              <a:rPr lang="en-US" dirty="0" smtClean="0"/>
              <a:t>Workforce of ________________ men.</a:t>
            </a:r>
          </a:p>
          <a:p>
            <a:pPr lvl="2"/>
            <a:r>
              <a:rPr lang="en-US" dirty="0" smtClean="0"/>
              <a:t>Tens of thousands __________ during construction.</a:t>
            </a:r>
          </a:p>
          <a:p>
            <a:pPr lvl="1"/>
            <a:r>
              <a:rPr lang="en-US" dirty="0" smtClean="0"/>
              <a:t>The wall proved very effective at stopping ________________________.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Greatwall 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943600" cy="6871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20090529 Great Wall 81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608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Noel 2005 Pékin 031 muraille de chine Mutiany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678</TotalTime>
  <Words>348</Words>
  <Application>Microsoft Office PowerPoint</Application>
  <PresentationFormat>On-screen Show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Gill Sans MT</vt:lpstr>
      <vt:lpstr>Verdana</vt:lpstr>
      <vt:lpstr>Wingdings 2</vt:lpstr>
      <vt:lpstr>Solstice</vt:lpstr>
      <vt:lpstr>Chapter 22 The First Emperor of China</vt:lpstr>
      <vt:lpstr>22.2 Creating an Empire</vt:lpstr>
      <vt:lpstr>PowerPoint Presentation</vt:lpstr>
      <vt:lpstr>22.3 Standardizing the Culture</vt:lpstr>
      <vt:lpstr>PowerPoint Presentation</vt:lpstr>
      <vt:lpstr>22.4 Protecting the Northern Border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22.5 Ending Opposition</vt:lpstr>
      <vt:lpstr>22.6 The Emperor’s Death and the End of the Qin Dynasty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22.6 continued</vt:lpstr>
    </vt:vector>
  </TitlesOfParts>
  <Company>Orrville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 The First Emperor of China</dc:title>
  <dc:creator>CORELLD</dc:creator>
  <cp:lastModifiedBy>DANIEL CORELL</cp:lastModifiedBy>
  <cp:revision>47</cp:revision>
  <cp:lastPrinted>2019-05-07T11:52:49Z</cp:lastPrinted>
  <dcterms:created xsi:type="dcterms:W3CDTF">2010-04-21T12:52:31Z</dcterms:created>
  <dcterms:modified xsi:type="dcterms:W3CDTF">2019-05-07T15:10:34Z</dcterms:modified>
</cp:coreProperties>
</file>