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5E1FD78-40D8-4266-819A-0C5877539EC0}" type="datetimeFigureOut">
              <a:rPr lang="en-US" smtClean="0"/>
              <a:t>3/8/2016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EEFEF0A-35BF-44DE-92BD-2D924A9EC6B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1FD78-40D8-4266-819A-0C5877539EC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EF0A-35BF-44DE-92BD-2D924A9EC6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1FD78-40D8-4266-819A-0C5877539EC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EF0A-35BF-44DE-92BD-2D924A9EC6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E1FD78-40D8-4266-819A-0C5877539EC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EF0A-35BF-44DE-92BD-2D924A9EC6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E1FD78-40D8-4266-819A-0C5877539EC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EF0A-35BF-44DE-92BD-2D924A9EC6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5E1FD78-40D8-4266-819A-0C5877539EC0}"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EF0A-35BF-44DE-92BD-2D924A9EC6B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E1FD78-40D8-4266-819A-0C5877539EC0}" type="datetimeFigureOut">
              <a:rPr lang="en-US" smtClean="0"/>
              <a:t>3/8/2016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FEF0A-35BF-44DE-92BD-2D924A9EC6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E1FD78-40D8-4266-819A-0C5877539EC0}" type="datetimeFigureOut">
              <a:rPr lang="en-US" smtClean="0"/>
              <a:t>3/8/2016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FEF0A-35BF-44DE-92BD-2D924A9EC6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1FD78-40D8-4266-819A-0C5877539EC0}" type="datetimeFigureOut">
              <a:rPr lang="en-US" smtClean="0"/>
              <a:t>3/8/2016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FEF0A-35BF-44DE-92BD-2D924A9EC6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E1FD78-40D8-4266-819A-0C5877539EC0}" type="datetimeFigureOut">
              <a:rPr lang="en-US" smtClean="0"/>
              <a:t>3/8/2016</a:t>
            </a:fld>
            <a:endParaRPr lang="en-US"/>
          </a:p>
        </p:txBody>
      </p:sp>
      <p:sp>
        <p:nvSpPr>
          <p:cNvPr id="7" name="Slide Number Placeholder 6"/>
          <p:cNvSpPr>
            <a:spLocks noGrp="1"/>
          </p:cNvSpPr>
          <p:nvPr>
            <p:ph type="sldNum" sz="quarter" idx="12"/>
          </p:nvPr>
        </p:nvSpPr>
        <p:spPr/>
        <p:txBody>
          <a:bodyPr/>
          <a:lstStyle/>
          <a:p>
            <a:fld id="{BEEFEF0A-35BF-44DE-92BD-2D924A9EC6B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E1FD78-40D8-4266-819A-0C5877539EC0}" type="datetimeFigureOut">
              <a:rPr lang="en-US" smtClean="0"/>
              <a:t>3/8/2016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EEFEF0A-35BF-44DE-92BD-2D924A9EC6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5E1FD78-40D8-4266-819A-0C5877539EC0}" type="datetimeFigureOut">
              <a:rPr lang="en-US" smtClean="0"/>
              <a:t>3/8/2016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EEFEF0A-35BF-44DE-92BD-2D924A9EC6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Origins of Christianity</a:t>
            </a:r>
            <a:endParaRPr lang="en-US" dirty="0"/>
          </a:p>
        </p:txBody>
      </p:sp>
      <p:sp>
        <p:nvSpPr>
          <p:cNvPr id="3" name="Subtitle 2"/>
          <p:cNvSpPr>
            <a:spLocks noGrp="1"/>
          </p:cNvSpPr>
          <p:nvPr>
            <p:ph type="subTitle" idx="1"/>
          </p:nvPr>
        </p:nvSpPr>
        <p:spPr/>
        <p:txBody>
          <a:bodyPr/>
          <a:lstStyle/>
          <a:p>
            <a:r>
              <a:rPr lang="en-US" dirty="0" smtClean="0"/>
              <a:t>Chap 6 Section 2</a:t>
            </a:r>
          </a:p>
          <a:p>
            <a:r>
              <a:rPr lang="en-US" dirty="0" smtClean="0"/>
              <a:t>Pages 152-159</a:t>
            </a:r>
            <a:endParaRPr lang="en-US" dirty="0"/>
          </a:p>
        </p:txBody>
      </p:sp>
    </p:spTree>
    <p:extLst>
      <p:ext uri="{BB962C8B-B14F-4D97-AF65-F5344CB8AC3E}">
        <p14:creationId xmlns:p14="http://schemas.microsoft.com/office/powerpoint/2010/main" val="16099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1637264"/>
          </a:xfrm>
        </p:spPr>
        <p:txBody>
          <a:bodyPr>
            <a:normAutofit/>
          </a:bodyPr>
          <a:lstStyle/>
          <a:p>
            <a:r>
              <a:rPr lang="en-US" dirty="0" smtClean="0"/>
              <a:t>Jesus of Nazareth</a:t>
            </a:r>
            <a:br>
              <a:rPr lang="en-US" dirty="0" smtClean="0"/>
            </a:br>
            <a:endParaRPr lang="en-US" dirty="0"/>
          </a:p>
        </p:txBody>
      </p:sp>
      <p:sp>
        <p:nvSpPr>
          <p:cNvPr id="3" name="Content Placeholder 2"/>
          <p:cNvSpPr>
            <a:spLocks noGrp="1"/>
          </p:cNvSpPr>
          <p:nvPr>
            <p:ph idx="1"/>
          </p:nvPr>
        </p:nvSpPr>
        <p:spPr>
          <a:xfrm>
            <a:off x="1043492" y="1524000"/>
            <a:ext cx="6777317" cy="4308629"/>
          </a:xfrm>
        </p:spPr>
        <p:txBody>
          <a:bodyPr>
            <a:normAutofit fontScale="85000" lnSpcReduction="20000"/>
          </a:bodyPr>
          <a:lstStyle/>
          <a:p>
            <a:r>
              <a:rPr lang="en-US" dirty="0" smtClean="0"/>
              <a:t>Jesus  was the man many people believed was the Messiah.</a:t>
            </a:r>
          </a:p>
          <a:p>
            <a:r>
              <a:rPr lang="en-US" b="1" dirty="0" smtClean="0"/>
              <a:t>Messiah- a great leader the ancient Jews predicted would come to restore the greatness of Israel.</a:t>
            </a:r>
          </a:p>
          <a:p>
            <a:r>
              <a:rPr lang="en-US" b="1" dirty="0" smtClean="0"/>
              <a:t>Christianity- religion in which Jesus’s life and teachings are based.</a:t>
            </a:r>
          </a:p>
          <a:p>
            <a:r>
              <a:rPr lang="en-US" dirty="0" smtClean="0"/>
              <a:t>We know very little about the life of Jesus. Most of what historians do know comes from the bible.</a:t>
            </a:r>
          </a:p>
          <a:p>
            <a:r>
              <a:rPr lang="en-US" b="1" dirty="0" smtClean="0"/>
              <a:t>Bible-The holy book of Christianity</a:t>
            </a:r>
          </a:p>
          <a:p>
            <a:r>
              <a:rPr lang="en-US" b="1" dirty="0" smtClean="0"/>
              <a:t>The Christian Bible is made up of two parts:</a:t>
            </a:r>
          </a:p>
          <a:p>
            <a:pPr marL="68580" indent="0">
              <a:buNone/>
            </a:pPr>
            <a:r>
              <a:rPr lang="en-US" b="1" dirty="0" smtClean="0"/>
              <a:t>     1.Old Testament- </a:t>
            </a:r>
            <a:r>
              <a:rPr lang="en-US" dirty="0" smtClean="0"/>
              <a:t>same as Hebrew Bible</a:t>
            </a:r>
          </a:p>
          <a:p>
            <a:pPr marL="68580" indent="0">
              <a:buNone/>
            </a:pPr>
            <a:r>
              <a:rPr lang="en-US" b="1" dirty="0" smtClean="0"/>
              <a:t>     2.New Testament- </a:t>
            </a:r>
            <a:r>
              <a:rPr lang="en-US" dirty="0" smtClean="0"/>
              <a:t>the account of life and teachings  of Jesus and the early history of Christianity</a:t>
            </a:r>
          </a:p>
          <a:p>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572000"/>
            <a:ext cx="1752600" cy="189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045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685800"/>
          </a:xfrm>
        </p:spPr>
        <p:txBody>
          <a:bodyPr>
            <a:normAutofit fontScale="90000"/>
          </a:bodyPr>
          <a:lstStyle/>
          <a:p>
            <a:r>
              <a:rPr lang="en-US" dirty="0" smtClean="0"/>
              <a:t>Birth and Crucifixion of Jesus</a:t>
            </a:r>
            <a:endParaRPr lang="en-US" dirty="0"/>
          </a:p>
        </p:txBody>
      </p:sp>
      <p:sp>
        <p:nvSpPr>
          <p:cNvPr id="3" name="Content Placeholder 2"/>
          <p:cNvSpPr>
            <a:spLocks noGrp="1"/>
          </p:cNvSpPr>
          <p:nvPr>
            <p:ph sz="quarter" idx="13"/>
          </p:nvPr>
        </p:nvSpPr>
        <p:spPr>
          <a:xfrm>
            <a:off x="1042416" y="990600"/>
            <a:ext cx="3419856" cy="3810000"/>
          </a:xfrm>
        </p:spPr>
        <p:txBody>
          <a:bodyPr>
            <a:normAutofit fontScale="92500" lnSpcReduction="20000"/>
          </a:bodyPr>
          <a:lstStyle/>
          <a:p>
            <a:r>
              <a:rPr lang="en-US" dirty="0" smtClean="0"/>
              <a:t>Jesus was born in Bethlehem</a:t>
            </a:r>
          </a:p>
          <a:p>
            <a:r>
              <a:rPr lang="en-US" dirty="0" smtClean="0"/>
              <a:t>As a young man Jesus lived in Nazareth and probably studied to be a carpenter</a:t>
            </a:r>
          </a:p>
          <a:p>
            <a:r>
              <a:rPr lang="en-US" dirty="0" smtClean="0"/>
              <a:t>He studied Judaism</a:t>
            </a:r>
          </a:p>
          <a:p>
            <a:r>
              <a:rPr lang="en-US" dirty="0" smtClean="0"/>
              <a:t>At the age of 30 he was travelling and teaching Jewish beliefs</a:t>
            </a:r>
          </a:p>
          <a:p>
            <a:endParaRPr lang="en-US" dirty="0"/>
          </a:p>
        </p:txBody>
      </p:sp>
      <p:sp>
        <p:nvSpPr>
          <p:cNvPr id="4" name="Content Placeholder 3"/>
          <p:cNvSpPr>
            <a:spLocks noGrp="1"/>
          </p:cNvSpPr>
          <p:nvPr>
            <p:ph sz="quarter" idx="14"/>
          </p:nvPr>
        </p:nvSpPr>
        <p:spPr>
          <a:xfrm>
            <a:off x="4645152" y="990600"/>
            <a:ext cx="3419856" cy="3962401"/>
          </a:xfrm>
        </p:spPr>
        <p:txBody>
          <a:bodyPr>
            <a:noAutofit/>
          </a:bodyPr>
          <a:lstStyle/>
          <a:p>
            <a:r>
              <a:rPr lang="en-US" sz="2000" dirty="0" smtClean="0"/>
              <a:t>His teachings challenged the authority of political and religious leaders</a:t>
            </a:r>
          </a:p>
          <a:p>
            <a:r>
              <a:rPr lang="en-US" sz="2000" dirty="0" smtClean="0"/>
              <a:t>He was arrested and executed for this</a:t>
            </a:r>
          </a:p>
          <a:p>
            <a:r>
              <a:rPr lang="en-US" sz="2000" dirty="0" smtClean="0"/>
              <a:t>He was crucified</a:t>
            </a:r>
          </a:p>
          <a:p>
            <a:r>
              <a:rPr lang="en-US" sz="2000" b="1" dirty="0" smtClean="0"/>
              <a:t>Crucified</a:t>
            </a:r>
            <a:r>
              <a:rPr lang="en-US" sz="2000" dirty="0" smtClean="0"/>
              <a:t>-a type of execution where a person is nailed to a cross</a:t>
            </a:r>
            <a:endParaRPr lang="en-US" sz="20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343400"/>
            <a:ext cx="1905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682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533400"/>
          </a:xfrm>
        </p:spPr>
        <p:txBody>
          <a:bodyPr>
            <a:normAutofit fontScale="90000"/>
          </a:bodyPr>
          <a:lstStyle/>
          <a:p>
            <a:r>
              <a:rPr lang="en-US" dirty="0"/>
              <a:t>R</a:t>
            </a:r>
            <a:r>
              <a:rPr lang="en-US" dirty="0" smtClean="0"/>
              <a:t>esurrection</a:t>
            </a:r>
            <a:endParaRPr lang="en-US" dirty="0"/>
          </a:p>
        </p:txBody>
      </p:sp>
      <p:sp>
        <p:nvSpPr>
          <p:cNvPr id="3" name="Content Placeholder 2"/>
          <p:cNvSpPr>
            <a:spLocks noGrp="1"/>
          </p:cNvSpPr>
          <p:nvPr>
            <p:ph idx="1"/>
          </p:nvPr>
        </p:nvSpPr>
        <p:spPr>
          <a:xfrm>
            <a:off x="1043492" y="990600"/>
            <a:ext cx="6777317" cy="3810001"/>
          </a:xfrm>
        </p:spPr>
        <p:txBody>
          <a:bodyPr>
            <a:normAutofit fontScale="92500"/>
          </a:bodyPr>
          <a:lstStyle/>
          <a:p>
            <a:r>
              <a:rPr lang="en-US" dirty="0" smtClean="0"/>
              <a:t>According to Christian beliefs, Jesus rose from the dead and vanished from his tomb three days after he was crucified.</a:t>
            </a:r>
          </a:p>
          <a:p>
            <a:r>
              <a:rPr lang="en-US" b="1" dirty="0" smtClean="0"/>
              <a:t>Resurrection- to rise from the dead</a:t>
            </a:r>
          </a:p>
          <a:p>
            <a:r>
              <a:rPr lang="en-US" dirty="0" smtClean="0"/>
              <a:t>Christians believed that the resurrection was a sign that Jesus was the Messiah (messenger of God) and the son of God. They began to call him Jesus Christ. </a:t>
            </a:r>
            <a:r>
              <a:rPr lang="en-US" i="1" dirty="0" smtClean="0"/>
              <a:t>Christos</a:t>
            </a:r>
            <a:r>
              <a:rPr lang="en-US" dirty="0" smtClean="0"/>
              <a:t> means Messiah in Greek. This is where the words Christianity and Christians developed.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406039"/>
            <a:ext cx="33147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222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609600"/>
          </a:xfrm>
        </p:spPr>
        <p:txBody>
          <a:bodyPr>
            <a:normAutofit fontScale="90000"/>
          </a:bodyPr>
          <a:lstStyle/>
          <a:p>
            <a:r>
              <a:rPr lang="en-US" dirty="0" smtClean="0"/>
              <a:t>Jesus’s Followers</a:t>
            </a:r>
            <a:endParaRPr lang="en-US" dirty="0"/>
          </a:p>
        </p:txBody>
      </p:sp>
      <p:sp>
        <p:nvSpPr>
          <p:cNvPr id="3" name="Content Placeholder 2"/>
          <p:cNvSpPr>
            <a:spLocks noGrp="1"/>
          </p:cNvSpPr>
          <p:nvPr>
            <p:ph idx="1"/>
          </p:nvPr>
        </p:nvSpPr>
        <p:spPr>
          <a:xfrm>
            <a:off x="1043492" y="914401"/>
            <a:ext cx="6777317" cy="3809999"/>
          </a:xfrm>
        </p:spPr>
        <p:txBody>
          <a:bodyPr>
            <a:normAutofit fontScale="77500" lnSpcReduction="20000"/>
          </a:bodyPr>
          <a:lstStyle/>
          <a:p>
            <a:r>
              <a:rPr lang="en-US" b="1" dirty="0" smtClean="0"/>
              <a:t>Apostles-12 men who Jesus chose to receive special teaching. </a:t>
            </a:r>
          </a:p>
          <a:p>
            <a:r>
              <a:rPr lang="en-US" dirty="0" smtClean="0"/>
              <a:t>The apostles were often sent to spread Jesus’s teachings. They continued this after his death.</a:t>
            </a:r>
          </a:p>
          <a:p>
            <a:r>
              <a:rPr lang="en-US" b="1" dirty="0" smtClean="0"/>
              <a:t>Gospels- 4 accounts written about Jesus’s life and teachings. These are in the New Testament.</a:t>
            </a:r>
          </a:p>
          <a:p>
            <a:r>
              <a:rPr lang="en-US" b="1" dirty="0" smtClean="0"/>
              <a:t>Paul-probably the most important person in the spread of Christianity. </a:t>
            </a:r>
            <a:r>
              <a:rPr lang="en-US" dirty="0" smtClean="0"/>
              <a:t>He practiced Judaism until he saw a blinding light and the voice of Jesus calling out to him.  He then converted to Christianity and spent his whole life traveling and writing to help spread Christianity. He was named as a saint for his work.</a:t>
            </a:r>
          </a:p>
          <a:p>
            <a:r>
              <a:rPr lang="en-US" b="1" dirty="0" smtClean="0"/>
              <a:t>Saint- a person known and admired for his or her holiness.</a:t>
            </a:r>
            <a:endParaRPr lang="en-US"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1" y="4724400"/>
            <a:ext cx="44196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8180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685800"/>
          </a:xfrm>
        </p:spPr>
        <p:txBody>
          <a:bodyPr>
            <a:normAutofit fontScale="90000"/>
          </a:bodyPr>
          <a:lstStyle/>
          <a:p>
            <a:r>
              <a:rPr lang="en-US" dirty="0" smtClean="0"/>
              <a:t>Spread of Christianity</a:t>
            </a:r>
            <a:endParaRPr lang="en-US" dirty="0"/>
          </a:p>
        </p:txBody>
      </p:sp>
      <p:sp>
        <p:nvSpPr>
          <p:cNvPr id="3" name="Content Placeholder 2"/>
          <p:cNvSpPr>
            <a:spLocks noGrp="1"/>
          </p:cNvSpPr>
          <p:nvPr>
            <p:ph idx="1"/>
          </p:nvPr>
        </p:nvSpPr>
        <p:spPr>
          <a:xfrm>
            <a:off x="1066800" y="990600"/>
            <a:ext cx="6777317" cy="3352801"/>
          </a:xfrm>
        </p:spPr>
        <p:txBody>
          <a:bodyPr>
            <a:normAutofit fontScale="70000" lnSpcReduction="20000"/>
          </a:bodyPr>
          <a:lstStyle/>
          <a:p>
            <a:r>
              <a:rPr lang="en-US" dirty="0" smtClean="0"/>
              <a:t>Many Roman leaders became concerned that Christianity was becoming so popular. Officials often arrested and killed  Christians who refused to worship the Gods of Rome. This was called persecution.</a:t>
            </a:r>
          </a:p>
          <a:p>
            <a:r>
              <a:rPr lang="en-US" dirty="0" smtClean="0"/>
              <a:t>At times, Christianity was banned from practice in Rome.</a:t>
            </a:r>
          </a:p>
          <a:p>
            <a:r>
              <a:rPr lang="en-US" dirty="0" smtClean="0"/>
              <a:t>Christians often met in secret with bishops (local Christian leaders)from each city.</a:t>
            </a:r>
          </a:p>
          <a:p>
            <a:r>
              <a:rPr lang="en-US" dirty="0" smtClean="0"/>
              <a:t>Eventually the most honored bishop from Rome became known as the </a:t>
            </a:r>
            <a:r>
              <a:rPr lang="en-US" b="1" dirty="0" smtClean="0"/>
              <a:t>Pope</a:t>
            </a:r>
            <a:r>
              <a:rPr lang="en-US" dirty="0" smtClean="0"/>
              <a:t>.  Many people in the west came to see him as the leader of the whole Christian church.</a:t>
            </a:r>
          </a:p>
          <a:p>
            <a:r>
              <a:rPr lang="en-US" dirty="0" smtClean="0"/>
              <a:t>Constantine was the first Roman emperor to accept Christianity. His support of Christianity led to the growth of the religion in Rome and around the world.</a:t>
            </a:r>
          </a:p>
          <a:p>
            <a:endParaRPr lang="en-US" dirty="0"/>
          </a:p>
          <a:p>
            <a:pPr marL="68580" indent="0">
              <a:buNone/>
            </a:pPr>
            <a:endParaRPr lang="en-US" dirty="0" smtClean="0"/>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343400"/>
            <a:ext cx="3000375" cy="217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676400" y="4648200"/>
            <a:ext cx="2927931" cy="1200329"/>
          </a:xfrm>
          <a:prstGeom prst="rect">
            <a:avLst/>
          </a:prstGeom>
          <a:noFill/>
        </p:spPr>
        <p:txBody>
          <a:bodyPr wrap="square" rtlCol="0">
            <a:spAutoFit/>
          </a:bodyPr>
          <a:lstStyle/>
          <a:p>
            <a:r>
              <a:rPr lang="en-US" dirty="0" smtClean="0">
                <a:solidFill>
                  <a:schemeClr val="accent1">
                    <a:lumMod val="75000"/>
                  </a:schemeClr>
                </a:solidFill>
              </a:rPr>
              <a:t>Today’s current pope is Pope Frances of  Argentina for the Roman Catholic Church.</a:t>
            </a:r>
            <a:endParaRPr lang="en-US" dirty="0">
              <a:solidFill>
                <a:schemeClr val="accent1">
                  <a:lumMod val="75000"/>
                </a:schemeClr>
              </a:solidFill>
            </a:endParaRPr>
          </a:p>
        </p:txBody>
      </p:sp>
    </p:spTree>
    <p:extLst>
      <p:ext uri="{BB962C8B-B14F-4D97-AF65-F5344CB8AC3E}">
        <p14:creationId xmlns:p14="http://schemas.microsoft.com/office/powerpoint/2010/main" val="3030026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7020</TotalTime>
  <Words>509</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Origins of Christianity</vt:lpstr>
      <vt:lpstr>Jesus of Nazareth </vt:lpstr>
      <vt:lpstr>Birth and Crucifixion of Jesus</vt:lpstr>
      <vt:lpstr>Resurrection</vt:lpstr>
      <vt:lpstr>Jesus’s Followers</vt:lpstr>
      <vt:lpstr>Spread of Christianity</vt:lpstr>
    </vt:vector>
  </TitlesOfParts>
  <Company>Orrville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 of Christianity</dc:title>
  <dc:creator>OCSD</dc:creator>
  <cp:lastModifiedBy>OCSD</cp:lastModifiedBy>
  <cp:revision>9</cp:revision>
  <dcterms:created xsi:type="dcterms:W3CDTF">2016-03-03T19:27:16Z</dcterms:created>
  <dcterms:modified xsi:type="dcterms:W3CDTF">2016-03-08T18:05:03Z</dcterms:modified>
</cp:coreProperties>
</file>