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67" r:id="rId4"/>
    <p:sldId id="257" r:id="rId5"/>
    <p:sldId id="269" r:id="rId6"/>
    <p:sldId id="258" r:id="rId7"/>
    <p:sldId id="272" r:id="rId8"/>
    <p:sldId id="259" r:id="rId9"/>
    <p:sldId id="260" r:id="rId10"/>
    <p:sldId id="261" r:id="rId11"/>
    <p:sldId id="262" r:id="rId12"/>
    <p:sldId id="274" r:id="rId13"/>
    <p:sldId id="263" r:id="rId14"/>
    <p:sldId id="279" r:id="rId15"/>
    <p:sldId id="276" r:id="rId16"/>
    <p:sldId id="277" r:id="rId17"/>
    <p:sldId id="278" r:id="rId18"/>
    <p:sldId id="280" r:id="rId19"/>
    <p:sldId id="281" r:id="rId20"/>
    <p:sldId id="282" r:id="rId21"/>
    <p:sldId id="283" r:id="rId22"/>
    <p:sldId id="264" r:id="rId23"/>
    <p:sldId id="265" r:id="rId24"/>
    <p:sldId id="268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84" y="-2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B5C96-1BEE-4A51-BAAF-38D1A32A07D1}" type="datetimeFigureOut">
              <a:rPr lang="en-US" smtClean="0"/>
              <a:t>1/11/2016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FC3EB-5351-4BB6-8BD7-B5A966BC0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4025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B5C96-1BEE-4A51-BAAF-38D1A32A07D1}" type="datetimeFigureOut">
              <a:rPr lang="en-US" smtClean="0"/>
              <a:t>1/11/2016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FC3EB-5351-4BB6-8BD7-B5A966BC0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13368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B5C96-1BEE-4A51-BAAF-38D1A32A07D1}" type="datetimeFigureOut">
              <a:rPr lang="en-US" smtClean="0"/>
              <a:t>1/11/2016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FC3EB-5351-4BB6-8BD7-B5A966BC0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9943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B5C96-1BEE-4A51-BAAF-38D1A32A07D1}" type="datetimeFigureOut">
              <a:rPr lang="en-US" smtClean="0"/>
              <a:t>1/11/2016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FC3EB-5351-4BB6-8BD7-B5A966BC0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6647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B5C96-1BEE-4A51-BAAF-38D1A32A07D1}" type="datetimeFigureOut">
              <a:rPr lang="en-US" smtClean="0"/>
              <a:t>1/11/2016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FC3EB-5351-4BB6-8BD7-B5A966BC0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2862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B5C96-1BEE-4A51-BAAF-38D1A32A07D1}" type="datetimeFigureOut">
              <a:rPr lang="en-US" smtClean="0"/>
              <a:t>1/11/2016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FC3EB-5351-4BB6-8BD7-B5A966BC0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7321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B5C96-1BEE-4A51-BAAF-38D1A32A07D1}" type="datetimeFigureOut">
              <a:rPr lang="en-US" smtClean="0"/>
              <a:t>1/11/2016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FC3EB-5351-4BB6-8BD7-B5A966BC0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16133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B5C96-1BEE-4A51-BAAF-38D1A32A07D1}" type="datetimeFigureOut">
              <a:rPr lang="en-US" smtClean="0"/>
              <a:t>1/11/2016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FC3EB-5351-4BB6-8BD7-B5A966BC0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43472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B5C96-1BEE-4A51-BAAF-38D1A32A07D1}" type="datetimeFigureOut">
              <a:rPr lang="en-US" smtClean="0"/>
              <a:t>1/11/2016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FC3EB-5351-4BB6-8BD7-B5A966BC0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66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B5C96-1BEE-4A51-BAAF-38D1A32A07D1}" type="datetimeFigureOut">
              <a:rPr lang="en-US" smtClean="0"/>
              <a:t>1/11/2016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FC3EB-5351-4BB6-8BD7-B5A966BC0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1743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B5C96-1BEE-4A51-BAAF-38D1A32A07D1}" type="datetimeFigureOut">
              <a:rPr lang="en-US" smtClean="0"/>
              <a:t>1/11/2016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FC3EB-5351-4BB6-8BD7-B5A966BC0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58551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9B5C96-1BEE-4A51-BAAF-38D1A32A07D1}" type="datetimeFigureOut">
              <a:rPr lang="en-US" smtClean="0"/>
              <a:t>1/11/2016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0FC3EB-5351-4BB6-8BD7-B5A966BC0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7326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gif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en-US" dirty="0" smtClean="0"/>
              <a:t>Chapter 11 </a:t>
            </a:r>
            <a:br>
              <a:rPr lang="en-US" dirty="0" smtClean="0"/>
            </a:br>
            <a:r>
              <a:rPr lang="en-US" dirty="0" smtClean="0"/>
              <a:t>History of Ancient Egypt</a:t>
            </a:r>
            <a:endParaRPr lang="en-US" dirty="0"/>
          </a:p>
        </p:txBody>
      </p:sp>
      <p:pic>
        <p:nvPicPr>
          <p:cNvPr id="1026" name="Picture 2" descr="C:\Users\corelld\AppData\Local\Microsoft\Windows\Temporary Internet Files\Content.IE5\8ABW10O4\220px-Pharaoh.svg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1248468"/>
            <a:ext cx="2590800" cy="50285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Section 2</a:t>
            </a:r>
          </a:p>
          <a:p>
            <a:r>
              <a:rPr lang="en-US" dirty="0" smtClean="0"/>
              <a:t>The Old Kingdom </a:t>
            </a:r>
          </a:p>
          <a:p>
            <a:r>
              <a:rPr lang="en-US" dirty="0" smtClean="0"/>
              <a:t>Pages 283-290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78658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Emphasis on the Afterlife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/>
          <a:lstStyle/>
          <a:p>
            <a:r>
              <a:rPr lang="en-US" dirty="0" smtClean="0"/>
              <a:t>Much of the Egyptian religion focused on the afterlife, or life after death.</a:t>
            </a:r>
          </a:p>
          <a:p>
            <a:r>
              <a:rPr lang="en-US" dirty="0" smtClean="0"/>
              <a:t>They believed that the afterlife was a happy place.</a:t>
            </a:r>
          </a:p>
          <a:p>
            <a:pPr lvl="1"/>
            <a:r>
              <a:rPr lang="en-US" b="1" dirty="0" err="1" smtClean="0"/>
              <a:t>ka</a:t>
            </a:r>
            <a:r>
              <a:rPr lang="en-US" b="1" dirty="0" smtClean="0"/>
              <a:t> </a:t>
            </a:r>
            <a:r>
              <a:rPr lang="en-US" dirty="0" smtClean="0"/>
              <a:t>– a person’s life force.</a:t>
            </a:r>
          </a:p>
          <a:p>
            <a:r>
              <a:rPr lang="en-US" dirty="0" smtClean="0"/>
              <a:t>To fulfill the </a:t>
            </a:r>
            <a:r>
              <a:rPr lang="en-US" dirty="0" err="1" smtClean="0"/>
              <a:t>ka’s</a:t>
            </a:r>
            <a:r>
              <a:rPr lang="en-US" dirty="0" smtClean="0"/>
              <a:t> needs, people filled tombs with objects for the afterlife.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03295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Burial Practices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638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The body had to be preserved for the afterlife.</a:t>
            </a:r>
          </a:p>
          <a:p>
            <a:pPr lvl="1"/>
            <a:r>
              <a:rPr lang="en-US" dirty="0" smtClean="0"/>
              <a:t>They preserved bodies as mummies, specially treated bodies wrapped in cloth.</a:t>
            </a:r>
          </a:p>
          <a:p>
            <a:pPr lvl="1"/>
            <a:r>
              <a:rPr lang="en-US" dirty="0" smtClean="0"/>
              <a:t>It helped the bodies from decaying .</a:t>
            </a:r>
          </a:p>
          <a:p>
            <a:pPr lvl="2"/>
            <a:r>
              <a:rPr lang="en-US" dirty="0" smtClean="0"/>
              <a:t>The process took several weeks to complete.</a:t>
            </a:r>
          </a:p>
          <a:p>
            <a:pPr lvl="1"/>
            <a:r>
              <a:rPr lang="en-US" dirty="0" smtClean="0"/>
              <a:t>All organs were removed except the heart.</a:t>
            </a:r>
          </a:p>
          <a:p>
            <a:pPr lvl="1"/>
            <a:r>
              <a:rPr lang="en-US" dirty="0" smtClean="0"/>
              <a:t>Only royalty or Egypt’s elite, people of wealth and power, could afford to have mummies made.</a:t>
            </a:r>
          </a:p>
          <a:p>
            <a:r>
              <a:rPr lang="en-US" dirty="0" smtClean="0"/>
              <a:t>Peasant families buried their dead in shallow graves at the edge of the desert.</a:t>
            </a:r>
          </a:p>
          <a:p>
            <a:r>
              <a:rPr lang="en-US" dirty="0" smtClean="0"/>
              <a:t>The hot dry sand preserved the bodies naturally.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61265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corelld\AppData\Local\Microsoft\Windows\Temporary Internet Files\Content.IE5\N15U820W\POT01[1]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84" t="25990" r="5707" b="28586"/>
          <a:stretch/>
        </p:blipFill>
        <p:spPr bwMode="auto">
          <a:xfrm>
            <a:off x="1610531" y="3744132"/>
            <a:ext cx="6028841" cy="3115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1" name="Picture 3" descr="C:\Users\corelld\AppData\Local\Microsoft\Windows\Temporary Internet Files\Content.IE5\YTUHO6ZE\anubismummy[1]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0531" y="108290"/>
            <a:ext cx="6026258" cy="36358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450860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b="1" dirty="0" smtClean="0">
                <a:solidFill>
                  <a:srgbClr val="00B0F0"/>
                </a:solidFill>
              </a:rPr>
              <a:t>The Pyramids</a:t>
            </a:r>
            <a:endParaRPr lang="en-US" b="1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410200"/>
          </a:xfrm>
        </p:spPr>
        <p:txBody>
          <a:bodyPr/>
          <a:lstStyle/>
          <a:p>
            <a:r>
              <a:rPr lang="en-US" dirty="0" smtClean="0"/>
              <a:t>The most spectacular burial sites were the pyramids – huge, stone tombs with four triangle-shaped sides that met in a point on top.</a:t>
            </a:r>
          </a:p>
          <a:p>
            <a:r>
              <a:rPr lang="en-US" dirty="0" smtClean="0"/>
              <a:t>The Great Pyramid is 481 feet tall and covers 13 acres at it’s base.</a:t>
            </a:r>
          </a:p>
          <a:p>
            <a:r>
              <a:rPr lang="en-US" dirty="0" smtClean="0"/>
              <a:t>It is an example of Egyptian engineering, the application of scientific knowledge for practical purposes.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50475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7122" y="11409"/>
            <a:ext cx="9144000" cy="68491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9250699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corelld\AppData\Local\Microsoft\Windows\Temporary Internet Files\Content.IE5\YTUHO6ZE\khufu_pyramid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81" y="-23623"/>
            <a:ext cx="9280192" cy="6869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1885695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9221"/>
            <a:ext cx="9144000" cy="59757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181711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685"/>
            <a:ext cx="4343400" cy="6853316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3400" y="1031043"/>
            <a:ext cx="4800600" cy="480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552669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3058"/>
            <a:ext cx="9113462" cy="68810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394909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62000"/>
            <a:ext cx="9144000" cy="53678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52592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MAIN IDEAS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Life in the Old Kingdom was influenced by pharaohs, roles in society and trade.</a:t>
            </a:r>
          </a:p>
          <a:p>
            <a:r>
              <a:rPr lang="en-US" dirty="0" smtClean="0"/>
              <a:t>Religion shaped Egyptian life.</a:t>
            </a:r>
          </a:p>
          <a:p>
            <a:r>
              <a:rPr lang="en-US" dirty="0" smtClean="0"/>
              <a:t>The pyramids were built as tombs for Egypt’s pharaohs.</a:t>
            </a:r>
            <a:endParaRPr lang="en-US" dirty="0"/>
          </a:p>
        </p:txBody>
      </p:sp>
      <p:pic>
        <p:nvPicPr>
          <p:cNvPr id="2050" name="Picture 2" descr="C:\Users\corelld\AppData\Local\Microsoft\Windows\Temporary Internet Files\Content.IE5\N15U820W\egypt_0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3962400"/>
            <a:ext cx="2819400" cy="24131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1730952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6400" y="0"/>
            <a:ext cx="6096000" cy="68424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240793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-12393"/>
            <a:ext cx="8761708" cy="68536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99791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Building the Pyramids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410200"/>
          </a:xfrm>
        </p:spPr>
        <p:txBody>
          <a:bodyPr/>
          <a:lstStyle/>
          <a:p>
            <a:r>
              <a:rPr lang="en-US" dirty="0" smtClean="0"/>
              <a:t>Historians do not know for certain how the ancient Egyptians built the pyramids.</a:t>
            </a:r>
          </a:p>
          <a:p>
            <a:r>
              <a:rPr lang="en-US" dirty="0" smtClean="0"/>
              <a:t>As many as 100,000 workers were used to build just one pyramid.</a:t>
            </a:r>
          </a:p>
          <a:p>
            <a:r>
              <a:rPr lang="en-US" dirty="0" smtClean="0"/>
              <a:t>The government paid the people working on the pyramids.</a:t>
            </a:r>
          </a:p>
          <a:p>
            <a:pPr lvl="1"/>
            <a:r>
              <a:rPr lang="en-US" dirty="0" smtClean="0"/>
              <a:t>You would be paid in goods not money.</a:t>
            </a:r>
          </a:p>
          <a:p>
            <a:r>
              <a:rPr lang="en-US" dirty="0" smtClean="0"/>
              <a:t>Most believe the 2 million stones used were dragged up ramps during the building process.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73707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Significance of the Pyramids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334000"/>
          </a:xfrm>
        </p:spPr>
        <p:txBody>
          <a:bodyPr/>
          <a:lstStyle/>
          <a:p>
            <a:r>
              <a:rPr lang="en-US" dirty="0" smtClean="0"/>
              <a:t>The Egyptians wanted the pyramids to be spectacular because they believed the pharaoh, as their link to the gods, controlled everyone’s afterlife.</a:t>
            </a:r>
          </a:p>
          <a:p>
            <a:pPr lvl="1"/>
            <a:r>
              <a:rPr lang="en-US" dirty="0" smtClean="0"/>
              <a:t>Making the pharaoh’s spirit happy was a way of ensuring happiness in one’s own afterlife.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23680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Review Questions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638800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was some advantages and disadvantages of such a large segment of the population being farmers, servants and slaves?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How did the Egyptians see the afterlife?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How did burial practices vary among Egypt’s social classes?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How would the invention of large animal-drawn wheeled vehicles have affected pyramid construction?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Why were the tunnels that led to the pharaoh’s burial chamber sealed after his death?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Why did the Egyptians want the pyramid to be spectacular?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23867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 Big Idea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Egyptian government and religion were closely connected during the Old Kingdom.</a:t>
            </a:r>
            <a:endParaRPr lang="en-US" dirty="0"/>
          </a:p>
        </p:txBody>
      </p:sp>
      <p:pic>
        <p:nvPicPr>
          <p:cNvPr id="3074" name="Picture 2" descr="C:\Users\corelld\AppData\Local\Microsoft\Windows\Temporary Internet Files\Content.IE5\YTUHO6ZE\Atum1[1]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3927" y="2667000"/>
            <a:ext cx="2667000" cy="3825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540277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Early Pharaohs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83163"/>
          </a:xfrm>
        </p:spPr>
        <p:txBody>
          <a:bodyPr>
            <a:normAutofit/>
          </a:bodyPr>
          <a:lstStyle/>
          <a:p>
            <a:r>
              <a:rPr lang="en-US" dirty="0" smtClean="0"/>
              <a:t>The ancient Egyptians believed that Egypt belonged to the gods.</a:t>
            </a:r>
          </a:p>
          <a:p>
            <a:r>
              <a:rPr lang="en-US" dirty="0" smtClean="0"/>
              <a:t>They believed that the pharaoh, or ruler, was both a king and a god!</a:t>
            </a:r>
          </a:p>
          <a:p>
            <a:r>
              <a:rPr lang="en-US" dirty="0" smtClean="0"/>
              <a:t>Egyptians believed that the pharaoh had absolute power over all the land and people.</a:t>
            </a:r>
          </a:p>
          <a:p>
            <a:r>
              <a:rPr lang="en-US" dirty="0" smtClean="0"/>
              <a:t>Pharaoh Khufu was the most famous pharaoh from the Old Kingdom – he ordered the Great Pyramid to be built as his tomb.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1366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90600"/>
            <a:ext cx="9100524" cy="480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06701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Society and Trade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486400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/>
              <a:t>Egyptians believed a well-ordered society would keep their kingdom strong.</a:t>
            </a:r>
          </a:p>
          <a:p>
            <a:pPr marL="0" indent="0" algn="ctr">
              <a:buNone/>
            </a:pPr>
            <a:r>
              <a:rPr lang="en-US" b="1" dirty="0" smtClean="0">
                <a:solidFill>
                  <a:srgbClr val="00B0F0"/>
                </a:solidFill>
              </a:rPr>
              <a:t>Pharaoh </a:t>
            </a:r>
            <a:r>
              <a:rPr lang="en-US" dirty="0" smtClean="0">
                <a:solidFill>
                  <a:srgbClr val="00B0F0"/>
                </a:solidFill>
              </a:rPr>
              <a:t>– ruled Egypt as a god</a:t>
            </a:r>
          </a:p>
          <a:p>
            <a:pPr marL="0" indent="0" algn="ctr">
              <a:buNone/>
            </a:pPr>
            <a:r>
              <a:rPr lang="en-US" b="1" dirty="0" smtClean="0">
                <a:solidFill>
                  <a:srgbClr val="7030A0"/>
                </a:solidFill>
              </a:rPr>
              <a:t>Nobles – </a:t>
            </a:r>
            <a:r>
              <a:rPr lang="en-US" sz="2800" dirty="0" smtClean="0">
                <a:solidFill>
                  <a:srgbClr val="7030A0"/>
                </a:solidFill>
              </a:rPr>
              <a:t>officials &amp; priests helped run the government &amp; temples</a:t>
            </a:r>
            <a:endParaRPr lang="en-US" b="1" dirty="0" smtClean="0">
              <a:solidFill>
                <a:srgbClr val="7030A0"/>
              </a:solidFill>
            </a:endParaRPr>
          </a:p>
          <a:p>
            <a:pPr marL="0" indent="0" algn="ctr">
              <a:buNone/>
            </a:pPr>
            <a:r>
              <a:rPr lang="en-US" b="1" dirty="0" smtClean="0">
                <a:solidFill>
                  <a:srgbClr val="00B050"/>
                </a:solidFill>
              </a:rPr>
              <a:t>Scribes &amp; Craftspeople – </a:t>
            </a:r>
            <a:r>
              <a:rPr lang="en-US" sz="2800" dirty="0" smtClean="0">
                <a:solidFill>
                  <a:srgbClr val="00B050"/>
                </a:solidFill>
              </a:rPr>
              <a:t>scribes &amp; craftspeople wrote and produced goods.</a:t>
            </a:r>
            <a:endParaRPr lang="en-US" sz="2800" b="1" dirty="0" smtClean="0">
              <a:solidFill>
                <a:srgbClr val="00B050"/>
              </a:solidFill>
            </a:endParaRPr>
          </a:p>
          <a:p>
            <a:pPr marL="0" indent="0" algn="ctr">
              <a:buNone/>
            </a:pPr>
            <a:r>
              <a:rPr lang="en-US" b="1" dirty="0" smtClean="0">
                <a:solidFill>
                  <a:srgbClr val="C00000"/>
                </a:solidFill>
              </a:rPr>
              <a:t>Farmers, Servants and Slaves – </a:t>
            </a:r>
            <a:r>
              <a:rPr lang="en-US" sz="2800" dirty="0" smtClean="0">
                <a:solidFill>
                  <a:srgbClr val="C00000"/>
                </a:solidFill>
              </a:rPr>
              <a:t>most Egyptians were farmers (80%), servants or slaves</a:t>
            </a:r>
            <a:endParaRPr lang="en-US" sz="2800" b="1" dirty="0" smtClean="0">
              <a:solidFill>
                <a:srgbClr val="C0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25108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 descr="C:\Users\corelld\AppData\Local\Microsoft\Windows\Temporary Internet Files\Content.IE5\YTUHO6ZE\Social_classes[1]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8393"/>
            <a:ext cx="6705600" cy="68212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156278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b="1" dirty="0" smtClean="0">
                <a:solidFill>
                  <a:srgbClr val="00B0F0"/>
                </a:solidFill>
              </a:rPr>
              <a:t>Religion and Egyptian Life</a:t>
            </a:r>
            <a:endParaRPr lang="en-US" b="1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/>
          <a:lstStyle/>
          <a:p>
            <a:r>
              <a:rPr lang="en-US" dirty="0" smtClean="0"/>
              <a:t>Worshipping the gods was a part of daily life in Egypt.</a:t>
            </a:r>
          </a:p>
          <a:p>
            <a:r>
              <a:rPr lang="en-US" dirty="0" smtClean="0"/>
              <a:t>Many customs focused on what happened after people died.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122" name="Picture 2" descr="C:\Users\corelld\AppData\Local\Microsoft\Windows\Temporary Internet Files\Content.IE5\9UW4N1CS\Anubis_standing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200400"/>
            <a:ext cx="1738376" cy="35205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C:\Users\corelld\AppData\Local\Microsoft\Windows\Temporary Internet Files\Content.IE5\N15U820W\egypt44_large[1]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3200400"/>
            <a:ext cx="5562600" cy="34821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780203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The Gods of Egypt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/>
          <a:lstStyle/>
          <a:p>
            <a:r>
              <a:rPr lang="en-US" dirty="0" smtClean="0"/>
              <a:t>The Egyptians practiced </a:t>
            </a:r>
            <a:r>
              <a:rPr lang="en-US" b="1" u="sng" dirty="0" smtClean="0"/>
              <a:t>polytheism</a:t>
            </a:r>
            <a:r>
              <a:rPr lang="en-US" dirty="0" smtClean="0"/>
              <a:t> (the belief in more than one god)</a:t>
            </a:r>
          </a:p>
          <a:p>
            <a:endParaRPr lang="en-US" dirty="0"/>
          </a:p>
        </p:txBody>
      </p:sp>
      <p:pic>
        <p:nvPicPr>
          <p:cNvPr id="6146" name="Picture 2" descr="C:\Users\corelld\AppData\Local\Microsoft\Windows\Temporary Internet Files\Content.IE5\YTUHO6ZE\egypt_gods[1]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7392"/>
          <a:stretch/>
        </p:blipFill>
        <p:spPr bwMode="auto">
          <a:xfrm>
            <a:off x="10331" y="2514600"/>
            <a:ext cx="9118673" cy="434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913514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315</TotalTime>
  <Words>622</Words>
  <Application>Microsoft Office PowerPoint</Application>
  <PresentationFormat>On-screen Show (4:3)</PresentationFormat>
  <Paragraphs>60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Office Theme</vt:lpstr>
      <vt:lpstr>Chapter 11  History of Ancient Egypt</vt:lpstr>
      <vt:lpstr>MAIN IDEAS</vt:lpstr>
      <vt:lpstr>The Big Idea</vt:lpstr>
      <vt:lpstr>Early Pharaohs</vt:lpstr>
      <vt:lpstr>PowerPoint Presentation</vt:lpstr>
      <vt:lpstr>Society and Trade</vt:lpstr>
      <vt:lpstr>PowerPoint Presentation</vt:lpstr>
      <vt:lpstr>Religion and Egyptian Life</vt:lpstr>
      <vt:lpstr>The Gods of Egypt</vt:lpstr>
      <vt:lpstr>Emphasis on the Afterlife</vt:lpstr>
      <vt:lpstr>Burial Practices</vt:lpstr>
      <vt:lpstr>PowerPoint Presentation</vt:lpstr>
      <vt:lpstr>The Pyramids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Building the Pyramids</vt:lpstr>
      <vt:lpstr>Significance of the Pyramids</vt:lpstr>
      <vt:lpstr>Review Questions</vt:lpstr>
    </vt:vector>
  </TitlesOfParts>
  <Company>Orrville City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11  History of Ancient Egypt</dc:title>
  <dc:creator>OCSD</dc:creator>
  <cp:lastModifiedBy>OCSD</cp:lastModifiedBy>
  <cp:revision>17</cp:revision>
  <dcterms:created xsi:type="dcterms:W3CDTF">2016-01-11T13:52:47Z</dcterms:created>
  <dcterms:modified xsi:type="dcterms:W3CDTF">2016-01-11T19:07:51Z</dcterms:modified>
</cp:coreProperties>
</file>