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69" r:id="rId4"/>
    <p:sldId id="258" r:id="rId5"/>
    <p:sldId id="282" r:id="rId6"/>
    <p:sldId id="278" r:id="rId7"/>
    <p:sldId id="270" r:id="rId8"/>
    <p:sldId id="259" r:id="rId9"/>
    <p:sldId id="280" r:id="rId10"/>
    <p:sldId id="281" r:id="rId11"/>
    <p:sldId id="271" r:id="rId12"/>
    <p:sldId id="260" r:id="rId13"/>
    <p:sldId id="279" r:id="rId14"/>
    <p:sldId id="273" r:id="rId15"/>
    <p:sldId id="261" r:id="rId16"/>
    <p:sldId id="274" r:id="rId17"/>
    <p:sldId id="266" r:id="rId18"/>
    <p:sldId id="277" r:id="rId19"/>
    <p:sldId id="262" r:id="rId20"/>
    <p:sldId id="272" r:id="rId21"/>
    <p:sldId id="268" r:id="rId22"/>
    <p:sldId id="263" r:id="rId23"/>
    <p:sldId id="275" r:id="rId24"/>
    <p:sldId id="267" r:id="rId25"/>
    <p:sldId id="264" r:id="rId26"/>
    <p:sldId id="265" r:id="rId27"/>
    <p:sldId id="276" r:id="rId28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6A8BD-700C-42F8-AC08-04CDF052F50B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B982-62FE-4D8F-A400-3FB26ACF2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CCC43B-D926-4EFF-A6C6-AB05795B382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ABA245-643C-4C59-976D-7344E95AB9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istory-of-china.com/img/shang-dynasty-map-b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history-of-china.com/img/Shang-dynasty-vessals-b.gi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1/1b/Chineseprimer3.pn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0/04/CMOC_Treasures_of_Ancient_China_exhibit_-_bronze_battle_ax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5/52/Ring_with_coiled_dragon_design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history-of-china.com/img/bronze-shang-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ry-of-china.com/img/bronze-of-shang-1-b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history-of-china.com/img/bronze-in-shang-b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38996"/>
          </a:xfrm>
        </p:spPr>
        <p:txBody>
          <a:bodyPr/>
          <a:lstStyle/>
          <a:p>
            <a:pPr algn="l"/>
            <a:r>
              <a:rPr lang="en-US" sz="4000" i="1" dirty="0" smtClean="0"/>
              <a:t>History Alive!</a:t>
            </a:r>
          </a:p>
          <a:p>
            <a:pPr algn="l"/>
            <a:r>
              <a:rPr lang="en-US" sz="4000" i="1" dirty="0" smtClean="0"/>
              <a:t>The Shang Dynasty</a:t>
            </a:r>
          </a:p>
          <a:p>
            <a:pPr algn="l"/>
            <a:r>
              <a:rPr lang="en-US" sz="4000" dirty="0" smtClean="0"/>
              <a:t>Pages 195 - 203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Chapter 20 China</a:t>
            </a:r>
            <a:endParaRPr lang="en-US" sz="8000" b="1" dirty="0"/>
          </a:p>
        </p:txBody>
      </p:sp>
      <p:pic>
        <p:nvPicPr>
          <p:cNvPr id="22530" name="Picture 2" descr="The Shang, 1766-1050 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81400"/>
            <a:ext cx="35242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0491"/>
            <a:ext cx="8430241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37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21.4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Shang society can be divided into _______ social classes.</a:t>
            </a:r>
          </a:p>
          <a:p>
            <a:r>
              <a:rPr lang="en-US" dirty="0" smtClean="0"/>
              <a:t>The king and his family were at the ___________.</a:t>
            </a:r>
          </a:p>
          <a:p>
            <a:r>
              <a:rPr lang="en-US" dirty="0" smtClean="0"/>
              <a:t>______________  made up the highest-ranking social class.</a:t>
            </a:r>
          </a:p>
          <a:p>
            <a:pPr lvl="1"/>
            <a:r>
              <a:rPr lang="en-US" dirty="0" smtClean="0"/>
              <a:t>They enjoyed a life of luxury.</a:t>
            </a:r>
          </a:p>
          <a:p>
            <a:r>
              <a:rPr lang="en-US" dirty="0" smtClean="0"/>
              <a:t>___________________________ formed a small social class.</a:t>
            </a:r>
          </a:p>
          <a:p>
            <a:pPr lvl="1"/>
            <a:r>
              <a:rPr lang="en-US" dirty="0" smtClean="0"/>
              <a:t>They made the bronze weapons.</a:t>
            </a:r>
          </a:p>
          <a:p>
            <a:r>
              <a:rPr lang="en-US" dirty="0" smtClean="0"/>
              <a:t>Traders 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Largest social class in Shang society.</a:t>
            </a:r>
          </a:p>
          <a:p>
            <a:pPr lvl="1"/>
            <a:r>
              <a:rPr lang="en-US" dirty="0" smtClean="0"/>
              <a:t>They did not own the land.  </a:t>
            </a:r>
          </a:p>
          <a:p>
            <a:pPr lvl="1"/>
            <a:r>
              <a:rPr lang="en-US" dirty="0" smtClean="0"/>
              <a:t>They were forced to give nearly all of their crops to the _________________ or _________________.</a:t>
            </a:r>
          </a:p>
          <a:p>
            <a:r>
              <a:rPr lang="en-US" dirty="0" smtClean="0"/>
              <a:t>__________________</a:t>
            </a:r>
          </a:p>
          <a:p>
            <a:pPr lvl="1"/>
            <a:r>
              <a:rPr lang="en-US" dirty="0" smtClean="0"/>
              <a:t>They were often captured in wars.</a:t>
            </a:r>
          </a:p>
          <a:p>
            <a:pPr lvl="1"/>
            <a:r>
              <a:rPr lang="en-US" dirty="0" smtClean="0"/>
              <a:t>They spent their lives building tombs and ______________.</a:t>
            </a:r>
          </a:p>
          <a:p>
            <a:pPr lvl="1"/>
            <a:r>
              <a:rPr lang="en-US" dirty="0" smtClean="0"/>
              <a:t>They would be ____________ when their masters died.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/>
              <a:t>20.4 Shang Social Classes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7877"/>
            <a:ext cx="4876800" cy="6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2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21.5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religion of the Shang centered on _________________ worship.</a:t>
            </a:r>
          </a:p>
          <a:p>
            <a:r>
              <a:rPr lang="en-US" dirty="0" smtClean="0"/>
              <a:t>The Shang believed in a _______ after __________.</a:t>
            </a:r>
          </a:p>
          <a:p>
            <a:pPr lvl="1"/>
            <a:r>
              <a:rPr lang="en-US" dirty="0" smtClean="0"/>
              <a:t>They belied that dead ancestors had power to help or ________ the living.  Therefore, they believed it was important for people to honor their ancestors.</a:t>
            </a:r>
          </a:p>
          <a:p>
            <a:r>
              <a:rPr lang="en-US" dirty="0" smtClean="0"/>
              <a:t>Kings used oracle bones to ask ancestors’ _________.</a:t>
            </a:r>
          </a:p>
          <a:p>
            <a:r>
              <a:rPr lang="en-US" dirty="0" smtClean="0"/>
              <a:t>A holy man made a statement on the animal bones.  He would then press a ____________ through the bones.  The bones would _________.  A holy many would then translate the “_______________”</a:t>
            </a:r>
          </a:p>
          <a:p>
            <a:r>
              <a:rPr lang="en-US" dirty="0" smtClean="0"/>
              <a:t>Today, the oracle bones tell us much about life in ancient China.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20.5 Religion Under the Shang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20.5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hang dynasty's map, map of Shang dynas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3352800" cy="5548884"/>
          </a:xfrm>
          <a:prstGeom prst="rect">
            <a:avLst/>
          </a:prstGeom>
          <a:noFill/>
        </p:spPr>
      </p:pic>
      <p:pic>
        <p:nvPicPr>
          <p:cNvPr id="23556" name="Picture 4" descr="Drinking tools in Shang dynasty in history of China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438400"/>
            <a:ext cx="3810000" cy="3867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99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an example of __________________________________________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8" y="762000"/>
            <a:ext cx="88042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79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inscriptions on oracle bones are among the earliest known examples of Chinese _______________.</a:t>
            </a:r>
          </a:p>
          <a:p>
            <a:r>
              <a:rPr lang="en-US" dirty="0" smtClean="0"/>
              <a:t>Characters stand for ____________ rather than sounds.</a:t>
            </a:r>
          </a:p>
          <a:p>
            <a:r>
              <a:rPr lang="en-US" dirty="0" smtClean="0"/>
              <a:t>People used logographs.</a:t>
            </a:r>
          </a:p>
          <a:p>
            <a:pPr lvl="1"/>
            <a:r>
              <a:rPr lang="en-US" dirty="0" smtClean="0"/>
              <a:t>___________ – a written character that represents a word</a:t>
            </a:r>
          </a:p>
          <a:p>
            <a:r>
              <a:rPr lang="en-US" dirty="0" smtClean="0"/>
              <a:t>Having a ___________ language helped to unify the Chinese people.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20.6 Writing Under the Shang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_______________was a clan that became powerful enough to control all of ancient China.</a:t>
            </a:r>
          </a:p>
          <a:p>
            <a:pPr lvl="1"/>
            <a:r>
              <a:rPr lang="en-US" dirty="0" smtClean="0"/>
              <a:t>The Shang (pronounced </a:t>
            </a:r>
            <a:r>
              <a:rPr lang="en-US" i="1" dirty="0" err="1" smtClean="0"/>
              <a:t>shung</a:t>
            </a:r>
            <a:r>
              <a:rPr lang="en-US" dirty="0" smtClean="0"/>
              <a:t>) was one such clan.</a:t>
            </a:r>
          </a:p>
          <a:p>
            <a:r>
              <a:rPr lang="en-US" dirty="0" smtClean="0"/>
              <a:t>For _____________ of years, the Shang dynasty was considered to be a __________ by western scholars.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20.1 Introduction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20.6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ile:Chineseprimer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14400"/>
            <a:ext cx="3505200" cy="5265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Shang artists showed great skill in working with ________________.</a:t>
            </a:r>
          </a:p>
          <a:p>
            <a:pPr lvl="1"/>
            <a:r>
              <a:rPr lang="en-US" dirty="0" smtClean="0"/>
              <a:t>Bronze is a metal made of ____________ and ________.</a:t>
            </a:r>
          </a:p>
          <a:p>
            <a:r>
              <a:rPr lang="en-US" dirty="0" smtClean="0"/>
              <a:t>The Shang also produced outstanding jade pieces.</a:t>
            </a:r>
          </a:p>
          <a:p>
            <a:pPr lvl="1"/>
            <a:r>
              <a:rPr lang="en-US" dirty="0" smtClean="0"/>
              <a:t>__________________ is a very hard stone.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20.7 Art Under the Shang</a:t>
            </a:r>
            <a:endParaRPr lang="en-US" b="1" dirty="0"/>
          </a:p>
        </p:txBody>
      </p:sp>
      <p:pic>
        <p:nvPicPr>
          <p:cNvPr id="3074" name="Picture 2" descr="File:CMOC Treasures of Ancient China exhibit - bronze battle ax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2895600" cy="2612571"/>
          </a:xfrm>
          <a:prstGeom prst="rect">
            <a:avLst/>
          </a:prstGeom>
          <a:noFill/>
        </p:spPr>
      </p:pic>
      <p:pic>
        <p:nvPicPr>
          <p:cNvPr id="3076" name="Picture 4" descr="File:Ring with coiled dragon de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294640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3733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Jade Circle Dragon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Bronze Ax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20.7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rinking tools in Shang dynasty in history of China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98320"/>
            <a:ext cx="3276600" cy="4259582"/>
          </a:xfrm>
          <a:prstGeom prst="rect">
            <a:avLst/>
          </a:prstGeom>
          <a:noFill/>
        </p:spPr>
      </p:pic>
      <p:pic>
        <p:nvPicPr>
          <p:cNvPr id="24580" name="Picture 4" descr="Shang dynasty's map, map of Shang dynast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819400"/>
            <a:ext cx="2438400" cy="2913888"/>
          </a:xfrm>
          <a:prstGeom prst="rect">
            <a:avLst/>
          </a:prstGeom>
          <a:noFill/>
        </p:spPr>
      </p:pic>
      <p:pic>
        <p:nvPicPr>
          <p:cNvPr id="24582" name="Picture 6" descr="Shang dynasty's tools for working in ancient history of Chin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819400"/>
            <a:ext cx="1905000" cy="2466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Ancient Chinese Bronze Craftsmanship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their tools of war were made from _________.</a:t>
            </a:r>
          </a:p>
          <a:p>
            <a:r>
              <a:rPr lang="en-US" dirty="0" smtClean="0"/>
              <a:t>It is one of the reasons that the Shang dynasty was able to remain in power for over _________ years!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20.8 Technology Under the Shang</a:t>
            </a:r>
            <a:endParaRPr lang="en-US" b="1" dirty="0"/>
          </a:p>
        </p:txBody>
      </p:sp>
      <p:pic>
        <p:nvPicPr>
          <p:cNvPr id="2050" name="Picture 2" descr="http://www.history-of-china.com/img/shang-tools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95600"/>
            <a:ext cx="6629400" cy="3677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Fighting so many wars eventually ______________ the military power of the Shang.</a:t>
            </a:r>
          </a:p>
          <a:p>
            <a:r>
              <a:rPr lang="en-US" dirty="0" smtClean="0"/>
              <a:t>The Shang kings spent enormous amounts of ____________ on lavish items.  The spending may have weakened the ___________________.</a:t>
            </a:r>
          </a:p>
          <a:p>
            <a:pPr lvl="1"/>
            <a:r>
              <a:rPr lang="en-US" dirty="0" smtClean="0"/>
              <a:t>_______________________ – a system of managing the wealth of a country or region.</a:t>
            </a:r>
          </a:p>
          <a:p>
            <a:r>
              <a:rPr lang="en-US" dirty="0" smtClean="0"/>
              <a:t>Around 1045 B.C.E. the ___________ (pronounced </a:t>
            </a:r>
            <a:r>
              <a:rPr lang="en-US" dirty="0" err="1" smtClean="0"/>
              <a:t>joh</a:t>
            </a:r>
            <a:r>
              <a:rPr lang="en-US" dirty="0" smtClean="0"/>
              <a:t>) rose up against the dynasty.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Zhoe</a:t>
            </a:r>
            <a:r>
              <a:rPr lang="en-US" dirty="0" smtClean="0"/>
              <a:t> armies under King _________ defeated the Shang armies.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20.9 The End of the Shang Dynasty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smtClean="0"/>
              <a:t>20.8/ 20.9</a:t>
            </a:r>
            <a:r>
              <a:rPr lang="en-US" dirty="0" smtClean="0"/>
              <a:t>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21.2  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Archeologists unearthed many items at the Anyang ruins in 1928.  Some of these items include:</a:t>
            </a:r>
          </a:p>
          <a:p>
            <a:pPr lvl="1"/>
            <a:r>
              <a:rPr lang="en-US" dirty="0" smtClean="0"/>
              <a:t>_________________</a:t>
            </a:r>
          </a:p>
          <a:p>
            <a:pPr lvl="1"/>
            <a:r>
              <a:rPr lang="en-US" dirty="0" smtClean="0"/>
              <a:t>_________________</a:t>
            </a:r>
          </a:p>
          <a:p>
            <a:pPr lvl="1"/>
            <a:r>
              <a:rPr lang="en-US" dirty="0" smtClean="0"/>
              <a:t>_________________</a:t>
            </a:r>
          </a:p>
          <a:p>
            <a:pPr lvl="1"/>
            <a:r>
              <a:rPr lang="en-US" dirty="0" smtClean="0"/>
              <a:t>_________________, ______________ and ___________</a:t>
            </a:r>
          </a:p>
          <a:p>
            <a:pPr lvl="1"/>
            <a:r>
              <a:rPr lang="en-US" dirty="0" smtClean="0"/>
              <a:t>Human bones used during ________________________.</a:t>
            </a:r>
          </a:p>
          <a:p>
            <a:r>
              <a:rPr lang="en-US" dirty="0" smtClean="0"/>
              <a:t>Historians believe that the Shang kings believed in an ________________________.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20.2 A Shang Capital City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886302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6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24"/>
            <a:ext cx="6629400" cy="64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7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en-US" dirty="0" smtClean="0"/>
              <a:t>21.3	QUESTION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</a:t>
            </a:r>
          </a:p>
          <a:p>
            <a:pPr lvl="1"/>
            <a:r>
              <a:rPr lang="en-US" dirty="0" smtClean="0"/>
              <a:t>ANSWER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Shang government was led by a powerful _______ who controlled the _________________.</a:t>
            </a:r>
          </a:p>
          <a:p>
            <a:r>
              <a:rPr lang="en-US" dirty="0" smtClean="0"/>
              <a:t>The Shang kings depended on __________________ to maintain their rule.</a:t>
            </a:r>
          </a:p>
          <a:p>
            <a:r>
              <a:rPr lang="en-US" dirty="0" smtClean="0"/>
              <a:t>The king’s armies were especially powerful because Shang nobles had weapons made of _______________.</a:t>
            </a:r>
          </a:p>
          <a:p>
            <a:r>
              <a:rPr lang="en-US" dirty="0" smtClean="0"/>
              <a:t>The armies were made up of large numbers of _____________, _________, ____________________ and __________________, and fighters in chariots.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20.3 Shang Government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" y="480299"/>
            <a:ext cx="8873819" cy="59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4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608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Chapter 20 China</vt:lpstr>
      <vt:lpstr>20.1 Introduction</vt:lpstr>
      <vt:lpstr>PowerPoint Presentation</vt:lpstr>
      <vt:lpstr>20.2 A Shang Capital City</vt:lpstr>
      <vt:lpstr>PowerPoint Presentation</vt:lpstr>
      <vt:lpstr>PowerPoint Presentation</vt:lpstr>
      <vt:lpstr>PowerPoint Presentation</vt:lpstr>
      <vt:lpstr>20.3 Shang Government</vt:lpstr>
      <vt:lpstr>PowerPoint Presentation</vt:lpstr>
      <vt:lpstr>PowerPoint Presentation</vt:lpstr>
      <vt:lpstr>PowerPoint Presentation</vt:lpstr>
      <vt:lpstr>20.4 Shang Social Classes</vt:lpstr>
      <vt:lpstr>PowerPoint Presentation</vt:lpstr>
      <vt:lpstr>PowerPoint Presentation</vt:lpstr>
      <vt:lpstr>20.5 Religion Under the Shang</vt:lpstr>
      <vt:lpstr>PowerPoint Presentation</vt:lpstr>
      <vt:lpstr>PowerPoint Presentation</vt:lpstr>
      <vt:lpstr>PowerPoint Presentation</vt:lpstr>
      <vt:lpstr>20.6 Writing Under the Shang</vt:lpstr>
      <vt:lpstr>PowerPoint Presentation</vt:lpstr>
      <vt:lpstr>PowerPoint Presentation</vt:lpstr>
      <vt:lpstr>20.7 Art Under the Shang</vt:lpstr>
      <vt:lpstr>PowerPoint Presentation</vt:lpstr>
      <vt:lpstr>PowerPoint Presentation</vt:lpstr>
      <vt:lpstr>20.8 Technology Under the Shang</vt:lpstr>
      <vt:lpstr>20.9 The End of the Shang Dynasty</vt:lpstr>
      <vt:lpstr>PowerPoint Presentation</vt:lpstr>
    </vt:vector>
  </TitlesOfParts>
  <Company>Orrville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China</dc:title>
  <dc:creator>CORELLD</dc:creator>
  <cp:lastModifiedBy>OCSD</cp:lastModifiedBy>
  <cp:revision>52</cp:revision>
  <dcterms:created xsi:type="dcterms:W3CDTF">2010-03-26T14:51:58Z</dcterms:created>
  <dcterms:modified xsi:type="dcterms:W3CDTF">2014-04-08T13:26:04Z</dcterms:modified>
</cp:coreProperties>
</file>