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5-10-06T12:42:41.1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CA2A64E-9AD7-410C-834A-C0C53238E015}" emma:medium="tactile" emma:mode="ink">
          <msink:context xmlns:msink="http://schemas.microsoft.com/ink/2010/main" type="writingRegion" rotatedBoundingBox="11583,5542 11598,5542 11598,5557 11583,5557"/>
        </emma:interpretation>
      </emma:emma>
    </inkml:annotationXML>
    <inkml:traceGroup>
      <inkml:annotationXML>
        <emma:emma xmlns:emma="http://www.w3.org/2003/04/emma" version="1.0">
          <emma:interpretation id="{71526F2A-FF31-464D-8FF4-5B7C5B597F2F}" emma:medium="tactile" emma:mode="ink">
            <msink:context xmlns:msink="http://schemas.microsoft.com/ink/2010/main" type="paragraph" rotatedBoundingBox="11583,5542 11598,5542 11598,5557 11583,55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34EF546-929C-460C-9F03-A0F9F33AE318}" emma:medium="tactile" emma:mode="ink">
              <msink:context xmlns:msink="http://schemas.microsoft.com/ink/2010/main" type="line" rotatedBoundingBox="11583,5542 11598,5542 11598,5557 11583,5557"/>
            </emma:interpretation>
          </emma:emma>
        </inkml:annotationXML>
        <inkml:traceGroup>
          <inkml:annotationXML>
            <emma:emma xmlns:emma="http://www.w3.org/2003/04/emma" version="1.0">
              <emma:interpretation id="{17AEB95E-3C34-4F65-B11E-C30A6B1F7892}" emma:medium="tactile" emma:mode="ink">
                <msink:context xmlns:msink="http://schemas.microsoft.com/ink/2010/main" type="inkWord" rotatedBoundingBox="11583,5542 11598,5542 11598,5557 11583,5557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77910C-1702-48CC-B1FB-B0672C0EE4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FD31521-D988-404E-B280-AACE6176DDF9}" type="datetimeFigureOut">
              <a:rPr lang="en-US" smtClean="0"/>
              <a:t>10/8/2015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 </a:t>
            </a:r>
            <a:br>
              <a:rPr lang="en-US" dirty="0" smtClean="0"/>
            </a:br>
            <a:r>
              <a:rPr lang="en-US" sz="7200" dirty="0" smtClean="0"/>
              <a:t>The World’s People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78 - 104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6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81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culture region is an area in which people have many shared culture traits.</a:t>
            </a:r>
          </a:p>
          <a:p>
            <a:r>
              <a:rPr lang="en-US" sz="2400" dirty="0" smtClean="0"/>
              <a:t>In a specific culture region, people share certain culture traits, such as religious beliefs, language, or lifestyle.</a:t>
            </a:r>
          </a:p>
          <a:p>
            <a:r>
              <a:rPr lang="en-US" sz="2400" dirty="0" smtClean="0"/>
              <a:t>One well known culture region is the Arab world.</a:t>
            </a:r>
          </a:p>
          <a:p>
            <a:pPr lvl="1"/>
            <a:r>
              <a:rPr lang="en-US" sz="2400" dirty="0" smtClean="0"/>
              <a:t>They share many traits such as language, religion, foods, clothing, music and architecture.</a:t>
            </a:r>
          </a:p>
          <a:p>
            <a:r>
              <a:rPr lang="en-US" sz="2400" dirty="0" smtClean="0"/>
              <a:t>A culture trait many dominate an entire country.  For example, Japan bow to their elders and speak the same language.</a:t>
            </a:r>
          </a:p>
          <a:p>
            <a:r>
              <a:rPr lang="en-US" sz="2400" dirty="0" smtClean="0"/>
              <a:t>Or a culture trait may cross country/continent borders.  For example, the Arab culture crosses multiple areas African, Europe and Asia.</a:t>
            </a:r>
          </a:p>
        </p:txBody>
      </p:sp>
    </p:spTree>
    <p:extLst>
      <p:ext uri="{BB962C8B-B14F-4D97-AF65-F5344CB8AC3E}">
        <p14:creationId xmlns:p14="http://schemas.microsoft.com/office/powerpoint/2010/main" val="324997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ethnic group is a group of people who share a common culture and ancestry.</a:t>
            </a:r>
          </a:p>
          <a:p>
            <a:r>
              <a:rPr lang="en-US" sz="2400" dirty="0" smtClean="0"/>
              <a:t>Members of ethnic groups often share certain culture traits such as religion, language and even special foods.</a:t>
            </a:r>
          </a:p>
          <a:p>
            <a:r>
              <a:rPr lang="en-US" sz="2400" dirty="0" smtClean="0"/>
              <a:t>Countries with many ethnic groups are culturally diverse.</a:t>
            </a:r>
          </a:p>
          <a:p>
            <a:pPr lvl="1"/>
            <a:r>
              <a:rPr lang="en-US" sz="2400" dirty="0" smtClean="0"/>
              <a:t>Tanzania has over 100 different ethnic groups!</a:t>
            </a:r>
          </a:p>
          <a:p>
            <a:r>
              <a:rPr lang="en-US" sz="2400" dirty="0" smtClean="0"/>
              <a:t>Cultural diversity is the state of having a variety of cultures in the same area.</a:t>
            </a:r>
          </a:p>
          <a:p>
            <a:r>
              <a:rPr lang="en-US" sz="2400" dirty="0" smtClean="0"/>
              <a:t>Having diversity within a country can often lead to conflict.</a:t>
            </a:r>
          </a:p>
          <a:p>
            <a:r>
              <a:rPr lang="en-US" sz="2400" dirty="0" smtClean="0"/>
              <a:t>For example, French Canadians want to separate from Canada to help preserve their language and culture.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922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dirty="0" smtClean="0"/>
              <a:t>Changes in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we study cultural change, we try to find out what caused the changes and how those changes spread from place to place.</a:t>
            </a:r>
          </a:p>
          <a:p>
            <a:r>
              <a:rPr lang="en-US" dirty="0" smtClean="0"/>
              <a:t>Cultures change constantly.  </a:t>
            </a:r>
          </a:p>
          <a:p>
            <a:r>
              <a:rPr lang="en-US" dirty="0" smtClean="0"/>
              <a:t>Changes happen rapidly, while others take many years.</a:t>
            </a:r>
          </a:p>
          <a:p>
            <a:r>
              <a:rPr lang="en-US" b="1" u="sng" dirty="0" smtClean="0"/>
              <a:t>Innovation </a:t>
            </a:r>
            <a:r>
              <a:rPr lang="en-US" dirty="0" smtClean="0"/>
              <a:t>and </a:t>
            </a:r>
            <a:r>
              <a:rPr lang="en-US" b="1" u="sng" dirty="0" smtClean="0"/>
              <a:t>contact</a:t>
            </a:r>
            <a:r>
              <a:rPr lang="en-US" dirty="0" smtClean="0"/>
              <a:t> with other people are two key causes of cultural change.</a:t>
            </a:r>
          </a:p>
          <a:p>
            <a:pPr lvl="1"/>
            <a:r>
              <a:rPr lang="en-US" sz="2400" u="sng" dirty="0" smtClean="0"/>
              <a:t>INNOVATION</a:t>
            </a:r>
          </a:p>
          <a:p>
            <a:pPr lvl="1"/>
            <a:r>
              <a:rPr lang="en-US" sz="2400" dirty="0" smtClean="0"/>
              <a:t>For example, inventions such as the automobile, Internet, motion picture, television and telephone have dramatically changed our culture.</a:t>
            </a:r>
          </a:p>
          <a:p>
            <a:pPr lvl="1"/>
            <a:r>
              <a:rPr lang="en-US" sz="2400" u="sng" dirty="0" smtClean="0"/>
              <a:t>CONTACT</a:t>
            </a:r>
          </a:p>
          <a:p>
            <a:pPr lvl="1"/>
            <a:r>
              <a:rPr lang="en-US" sz="2400" dirty="0" smtClean="0"/>
              <a:t>For example, when the Spanish arrived in the Americas, they introduced firearms and horses to the region.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1286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dirty="0" smtClean="0"/>
              <a:t>How Ideas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spread of culture traits from one region to another is called </a:t>
            </a:r>
            <a:r>
              <a:rPr lang="en-US" sz="3200" b="1" u="sng" dirty="0" smtClean="0"/>
              <a:t>cultural diffusion.</a:t>
            </a:r>
          </a:p>
          <a:p>
            <a:r>
              <a:rPr lang="en-US" sz="2800" dirty="0" smtClean="0"/>
              <a:t>Cultural diffusion often </a:t>
            </a:r>
            <a:r>
              <a:rPr lang="en-US" sz="2800" dirty="0" err="1" smtClean="0"/>
              <a:t>ocurs</a:t>
            </a:r>
            <a:r>
              <a:rPr lang="en-US" sz="2800" dirty="0" smtClean="0"/>
              <a:t> when people move from one place to another.</a:t>
            </a:r>
          </a:p>
          <a:p>
            <a:pPr lvl="1"/>
            <a:r>
              <a:rPr lang="en-US" sz="2400" dirty="0" smtClean="0"/>
              <a:t>When Europeans settled in the Americas, they brought their culture along with them.</a:t>
            </a:r>
          </a:p>
          <a:p>
            <a:r>
              <a:rPr lang="en-US" sz="2400" dirty="0" smtClean="0"/>
              <a:t>Cultural diffusion also takes place as new ideas spread from place to place.</a:t>
            </a:r>
          </a:p>
          <a:p>
            <a:pPr lvl="1"/>
            <a:r>
              <a:rPr lang="en-US" sz="2400" dirty="0" smtClean="0"/>
              <a:t>The game of baseball started in New York and spread throughout the world.</a:t>
            </a:r>
          </a:p>
          <a:p>
            <a:pPr lvl="1"/>
            <a:r>
              <a:rPr lang="en-US" sz="2400" dirty="0" smtClean="0"/>
              <a:t>Jeans originated in the west (California gold rush) and soon became popular throughout the world.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7351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3562"/>
          </a:xfrm>
        </p:spPr>
        <p:txBody>
          <a:bodyPr/>
          <a:lstStyle/>
          <a:p>
            <a:r>
              <a:rPr lang="en-US" sz="4400" dirty="0" smtClean="0"/>
              <a:t>Chapter 4 Section 1 Assessment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 fontScale="92500"/>
          </a:bodyPr>
          <a:lstStyle/>
          <a:p>
            <a:pPr marL="571500" indent="-457200">
              <a:buAutoNum type="arabicPeriod"/>
            </a:pPr>
            <a:r>
              <a:rPr lang="en-US" sz="2800" dirty="0" smtClean="0"/>
              <a:t>What is culture?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What influences the development of culture?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How might the world be different if we all shared the same culture?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What are the different types of culture regions?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How does cultural diversity affect societies?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How does cultural diffusion take place?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How can the spread of new ideas lead to cultural change?</a:t>
            </a:r>
          </a:p>
          <a:p>
            <a:pPr marL="571500" indent="-457200">
              <a:buAutoNum type="arabicPeriod"/>
            </a:pPr>
            <a:r>
              <a:rPr lang="en-US" sz="2800" dirty="0" smtClean="0"/>
              <a:t>Do you think that cultural diffusion has a positive or a negative effect?  Explain your answer.</a:t>
            </a:r>
          </a:p>
          <a:p>
            <a:pPr marL="5715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35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Culture is the set of beliefs, goals, and practices that a group of people share.</a:t>
            </a:r>
          </a:p>
          <a:p>
            <a:r>
              <a:rPr lang="en-US" sz="3600" dirty="0" smtClean="0"/>
              <a:t>The world includes many different culture groups.</a:t>
            </a:r>
          </a:p>
          <a:p>
            <a:r>
              <a:rPr lang="en-US" sz="3600" dirty="0" smtClean="0"/>
              <a:t>New ideas and events lead to changes in culture.</a:t>
            </a:r>
            <a:endParaRPr lang="en-US" sz="3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170196" y="1995207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58316" y="198332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70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Culture, a group’s shared practices and beliefs, differs from group to group and changes over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298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For hundreds of years, immigrants from around the world have moved to the United States to make a new home here.  </a:t>
            </a:r>
            <a:r>
              <a:rPr lang="en-US" sz="3600" b="1" dirty="0" smtClean="0"/>
              <a:t>They have brought with them all the things that make up </a:t>
            </a:r>
            <a:r>
              <a:rPr lang="en-US" sz="3600" b="1" u="sng" dirty="0" smtClean="0"/>
              <a:t>culture</a:t>
            </a:r>
            <a:r>
              <a:rPr lang="en-US" sz="3600" b="1" dirty="0" smtClean="0"/>
              <a:t> – language, religion, beliefs, traditions and more.  </a:t>
            </a:r>
            <a:r>
              <a:rPr lang="en-US" sz="3600" dirty="0" smtClean="0"/>
              <a:t>As a result, the United States has one of the most diverse cultures in the world.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920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Way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exactly is </a:t>
            </a:r>
            <a:r>
              <a:rPr lang="en-US" sz="3200" b="1" dirty="0" smtClean="0"/>
              <a:t>culture</a:t>
            </a:r>
            <a:r>
              <a:rPr lang="en-US" sz="3200" dirty="0" smtClean="0"/>
              <a:t>?</a:t>
            </a:r>
          </a:p>
          <a:p>
            <a:r>
              <a:rPr lang="en-US" sz="3200" b="1" u="sng" dirty="0" smtClean="0"/>
              <a:t>Culture</a:t>
            </a:r>
            <a:r>
              <a:rPr lang="en-US" sz="3200" dirty="0" smtClean="0"/>
              <a:t> - is the set of beliefs, values, and practices that a group of people has in common.</a:t>
            </a:r>
          </a:p>
          <a:p>
            <a:r>
              <a:rPr lang="en-US" sz="3200" dirty="0" smtClean="0"/>
              <a:t>A </a:t>
            </a:r>
            <a:r>
              <a:rPr lang="en-US" sz="3200" u="sng" dirty="0" smtClean="0"/>
              <a:t>few</a:t>
            </a:r>
            <a:r>
              <a:rPr lang="en-US" sz="3200" dirty="0" smtClean="0"/>
              <a:t> examples of culture includes language, religion, clothing, music, government, art and food.</a:t>
            </a:r>
          </a:p>
          <a:p>
            <a:r>
              <a:rPr lang="en-US" sz="3200" dirty="0" smtClean="0"/>
              <a:t>Everything in your day-to-day life is part of your culture!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7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culture trait is an activity or behavior in which people often take part.</a:t>
            </a:r>
          </a:p>
          <a:p>
            <a:r>
              <a:rPr lang="en-US" sz="3200" dirty="0" smtClean="0"/>
              <a:t>A few examples of culture traits would be the language you speak or the sport you play.</a:t>
            </a:r>
          </a:p>
          <a:p>
            <a:r>
              <a:rPr lang="en-US" sz="3200" dirty="0" smtClean="0"/>
              <a:t>Culture traits can be shared around the world or something unique to a certain place.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8150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dirty="0" smtClean="0"/>
              <a:t>Development of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How do cultures develop?</a:t>
            </a:r>
          </a:p>
          <a:p>
            <a:r>
              <a:rPr lang="en-US" sz="2400" dirty="0" smtClean="0"/>
              <a:t>Culture traits are often learned or passed down from one generation to the next.</a:t>
            </a:r>
          </a:p>
          <a:p>
            <a:r>
              <a:rPr lang="en-US" sz="2400" dirty="0" smtClean="0"/>
              <a:t>Laws, holiday customs, and foods are few examples of traits that are passed down.</a:t>
            </a:r>
          </a:p>
          <a:p>
            <a:r>
              <a:rPr lang="en-US" sz="2400" dirty="0" smtClean="0"/>
              <a:t>Cultures may be developed as people learn new culture traits from immigrants.</a:t>
            </a:r>
          </a:p>
          <a:p>
            <a:r>
              <a:rPr lang="en-US" sz="2400" b="1" dirty="0" smtClean="0"/>
              <a:t>History </a:t>
            </a:r>
            <a:r>
              <a:rPr lang="en-US" sz="2400" dirty="0" smtClean="0"/>
              <a:t>is another way that helps to shape our cultures – in the 1500’s the Spanish conquered the South American region.  They brought with them the Catholic religion and Spanish as their language.  Additionally, the brought with them a variety of foods, clothing, music, etc. to the new continent.</a:t>
            </a:r>
          </a:p>
        </p:txBody>
      </p:sp>
    </p:spTree>
    <p:extLst>
      <p:ext uri="{BB962C8B-B14F-4D97-AF65-F5344CB8AC3E}">
        <p14:creationId xmlns:p14="http://schemas.microsoft.com/office/powerpoint/2010/main" val="16669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Culture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Environment </a:t>
            </a:r>
            <a:r>
              <a:rPr lang="en-US" sz="3200" dirty="0" smtClean="0"/>
              <a:t>also helps to shape our culture.</a:t>
            </a:r>
          </a:p>
          <a:p>
            <a:r>
              <a:rPr lang="en-US" sz="3200" dirty="0" smtClean="0"/>
              <a:t>For example, the desert environment of Africa’s Sahara influences the way people who live there earn a living.</a:t>
            </a:r>
          </a:p>
          <a:p>
            <a:r>
              <a:rPr lang="en-US" sz="3200" dirty="0" smtClean="0"/>
              <a:t>They tend to their herds of goat and sheep rather than try to plant crops in the desert heat and sand.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416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People who share similar culture traits are members of the same </a:t>
            </a:r>
            <a:r>
              <a:rPr lang="en-US" sz="3200" b="1" dirty="0" smtClean="0"/>
              <a:t>culture group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American teenagers could be a culture group based on location and age.  They share similar tastes in music, clothing and sports.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09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1756</TotalTime>
  <Words>939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Chapter 4  The World’s People</vt:lpstr>
      <vt:lpstr>Main Ideas</vt:lpstr>
      <vt:lpstr>The BIG Idea</vt:lpstr>
      <vt:lpstr>BUILDING BACKGROUND</vt:lpstr>
      <vt:lpstr>A Way of Life</vt:lpstr>
      <vt:lpstr>Culture Traits</vt:lpstr>
      <vt:lpstr>Development of Culture</vt:lpstr>
      <vt:lpstr>Development of Culture (cont.)</vt:lpstr>
      <vt:lpstr>CULTURE GROUPS</vt:lpstr>
      <vt:lpstr>Culture Regions</vt:lpstr>
      <vt:lpstr>Cultural Diversity</vt:lpstr>
      <vt:lpstr>Changes in Culture</vt:lpstr>
      <vt:lpstr>How Ideas Spread</vt:lpstr>
      <vt:lpstr>Chapter 4 Section 1 Assessment</vt:lpstr>
    </vt:vector>
  </TitlesOfParts>
  <Company>Orrville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The World’s People</dc:title>
  <dc:creator>OCSD</dc:creator>
  <cp:lastModifiedBy>OCSD</cp:lastModifiedBy>
  <cp:revision>15</cp:revision>
  <dcterms:created xsi:type="dcterms:W3CDTF">2015-10-05T17:30:55Z</dcterms:created>
  <dcterms:modified xsi:type="dcterms:W3CDTF">2015-10-08T13:15:05Z</dcterms:modified>
</cp:coreProperties>
</file>