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2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1B0CE95-7B52-49E3-9391-A7AFF38B61F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92492BC-4654-4A9B-831E-FBD2DF56EB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dsofamerica.com/arizona/land-for-sale/2.35-acres-in-Mohave-County-Arizona/id/172965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458200" cy="349091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Chapter 4 Section 2 </a:t>
            </a:r>
            <a:r>
              <a:rPr lang="en-US" sz="6600" b="1" i="1" dirty="0" smtClean="0"/>
              <a:t>Population</a:t>
            </a:r>
            <a:endParaRPr lang="en-US" sz="6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/>
              <a:t>Pages 86-90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wded-Swimming-Pool-Tokyo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1856"/>
            <a:ext cx="9144000" cy="5876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wded-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6080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People Live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r>
              <a:rPr lang="en-US" dirty="0" smtClean="0"/>
              <a:t>Where an area is thinly populated, it is often because the land does not provide a very good life.</a:t>
            </a:r>
          </a:p>
          <a:p>
            <a:pPr lvl="1"/>
            <a:r>
              <a:rPr lang="en-US" dirty="0" smtClean="0"/>
              <a:t>Rugged mountains</a:t>
            </a:r>
          </a:p>
          <a:p>
            <a:pPr lvl="1"/>
            <a:r>
              <a:rPr lang="en-US" dirty="0" smtClean="0"/>
              <a:t>Harsh deserts</a:t>
            </a:r>
          </a:p>
          <a:p>
            <a:pPr lvl="1"/>
            <a:r>
              <a:rPr lang="en-US" dirty="0" smtClean="0"/>
              <a:t>Cannot grow crops/food</a:t>
            </a:r>
          </a:p>
          <a:p>
            <a:pPr lvl="1"/>
            <a:r>
              <a:rPr lang="en-US" dirty="0" smtClean="0"/>
              <a:t>Frozen all year</a:t>
            </a:r>
          </a:p>
          <a:p>
            <a:pPr lvl="1"/>
            <a:r>
              <a:rPr lang="en-US" dirty="0" smtClean="0"/>
              <a:t>No fresh water!</a:t>
            </a:r>
          </a:p>
          <a:p>
            <a:r>
              <a:rPr lang="en-US" dirty="0" smtClean="0"/>
              <a:t>Very few people live in Greenland, northern Asia, Australia and parts of far North America.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People Live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r>
              <a:rPr lang="en-US" dirty="0" smtClean="0"/>
              <a:t>Large clusters of dense populations can be found in East and South Asia, Europe and eastern North America.</a:t>
            </a:r>
          </a:p>
          <a:p>
            <a:pPr lvl="1"/>
            <a:r>
              <a:rPr lang="en-US" dirty="0" smtClean="0"/>
              <a:t>Fertile soil</a:t>
            </a:r>
          </a:p>
          <a:p>
            <a:pPr lvl="1"/>
            <a:r>
              <a:rPr lang="en-US" dirty="0" smtClean="0"/>
              <a:t>Reliable sources of water! (i.e. river)</a:t>
            </a:r>
          </a:p>
          <a:p>
            <a:pPr lvl="1"/>
            <a:r>
              <a:rPr lang="en-US" dirty="0" smtClean="0"/>
              <a:t>Good climate for crops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Population Change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sz="3100" b="1" u="sng" dirty="0" smtClean="0">
                <a:solidFill>
                  <a:srgbClr val="FF0000"/>
                </a:solidFill>
              </a:rPr>
              <a:t>Tracking Population Changes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79136"/>
          </a:xfrm>
        </p:spPr>
        <p:txBody>
          <a:bodyPr>
            <a:normAutofit/>
          </a:bodyPr>
          <a:lstStyle/>
          <a:p>
            <a:r>
              <a:rPr lang="en-US" dirty="0" smtClean="0"/>
              <a:t>Geographers examine 3 key statistics to learn about population changes:</a:t>
            </a:r>
          </a:p>
          <a:p>
            <a:pPr lvl="1"/>
            <a:r>
              <a:rPr lang="en-US" b="1" dirty="0" smtClean="0"/>
              <a:t>Birthrate</a:t>
            </a:r>
            <a:r>
              <a:rPr lang="en-US" dirty="0" smtClean="0"/>
              <a:t> – these add to a population.</a:t>
            </a:r>
          </a:p>
          <a:p>
            <a:pPr lvl="2"/>
            <a:r>
              <a:rPr lang="en-US" sz="2000" dirty="0" smtClean="0"/>
              <a:t>Annual number of births per 1000 people is birthrate.</a:t>
            </a:r>
          </a:p>
          <a:p>
            <a:pPr lvl="1"/>
            <a:r>
              <a:rPr lang="en-US" b="1" dirty="0" smtClean="0"/>
              <a:t>Death rate </a:t>
            </a:r>
            <a:r>
              <a:rPr lang="en-US" dirty="0" smtClean="0"/>
              <a:t>– these subtract from a population.</a:t>
            </a:r>
          </a:p>
          <a:p>
            <a:pPr lvl="2"/>
            <a:r>
              <a:rPr lang="en-US" sz="2000" dirty="0" smtClean="0"/>
              <a:t>Annual number of deaths per 1000 people is death rate.</a:t>
            </a:r>
            <a:endParaRPr lang="en-US" dirty="0" smtClean="0"/>
          </a:p>
          <a:p>
            <a:pPr lvl="1"/>
            <a:r>
              <a:rPr lang="en-US" sz="2200" b="1" dirty="0" smtClean="0"/>
              <a:t>Natural Increase </a:t>
            </a:r>
            <a:r>
              <a:rPr lang="en-US" sz="2200" dirty="0" smtClean="0"/>
              <a:t>– </a:t>
            </a:r>
            <a:r>
              <a:rPr lang="en-US" sz="2000" dirty="0" smtClean="0"/>
              <a:t># of births - # of deaths = natural increase.</a:t>
            </a:r>
            <a:endParaRPr lang="en-US" sz="2200" dirty="0" smtClean="0"/>
          </a:p>
          <a:p>
            <a:pPr lvl="2"/>
            <a:r>
              <a:rPr lang="en-US" sz="2000" dirty="0" smtClean="0"/>
              <a:t>For example, Denmark has an increase of .05%.  This is very low and Denmark has a slight population increase.</a:t>
            </a:r>
          </a:p>
          <a:p>
            <a:pPr lvl="2"/>
            <a:r>
              <a:rPr lang="en-US" sz="2000" dirty="0" smtClean="0"/>
              <a:t>Russia: </a:t>
            </a:r>
            <a:r>
              <a:rPr lang="en-US" sz="2000" b="1" dirty="0" smtClean="0"/>
              <a:t>10.8 birth rate – 16.1 death rate = </a:t>
            </a:r>
            <a:r>
              <a:rPr lang="en-US" sz="2000" b="1" dirty="0" smtClean="0">
                <a:solidFill>
                  <a:srgbClr val="FF0000"/>
                </a:solidFill>
              </a:rPr>
              <a:t>-5.5%</a:t>
            </a:r>
          </a:p>
          <a:p>
            <a:pPr lvl="3"/>
            <a:r>
              <a:rPr lang="en-US" sz="1800" b="1" dirty="0" smtClean="0">
                <a:solidFill>
                  <a:schemeClr val="tx1"/>
                </a:solidFill>
              </a:rPr>
              <a:t>Russia has a negative rate of natural increase and a shrinking population!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Most countries populations are growing!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Mali’s population is growing at 3.3% = it will double in 21 years!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Migration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r>
              <a:rPr lang="en-US" dirty="0" smtClean="0"/>
              <a:t>A common cause of population change is migration.</a:t>
            </a:r>
          </a:p>
          <a:p>
            <a:r>
              <a:rPr lang="en-US" b="1" u="sng" dirty="0" smtClean="0"/>
              <a:t>Migration</a:t>
            </a:r>
            <a:r>
              <a:rPr lang="en-US" dirty="0" smtClean="0"/>
              <a:t> - is the process of moving from one place to live in another.</a:t>
            </a:r>
          </a:p>
          <a:p>
            <a:r>
              <a:rPr lang="en-US" dirty="0" smtClean="0"/>
              <a:t>As one country loses people other countries gain a population.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/>
              <a:t>PUSH and PULL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202936"/>
          </a:xfrm>
        </p:spPr>
        <p:txBody>
          <a:bodyPr/>
          <a:lstStyle/>
          <a:p>
            <a:r>
              <a:rPr lang="en-US" dirty="0" smtClean="0"/>
              <a:t>Some factors </a:t>
            </a:r>
            <a:r>
              <a:rPr lang="en-US" b="1" dirty="0" smtClean="0"/>
              <a:t>PUSH</a:t>
            </a:r>
            <a:r>
              <a:rPr lang="en-US" dirty="0" smtClean="0"/>
              <a:t> people to leave their country (warfare, lack of jobs, lack of good farm land).</a:t>
            </a:r>
          </a:p>
          <a:p>
            <a:pPr lvl="1"/>
            <a:r>
              <a:rPr lang="en-US" dirty="0" smtClean="0"/>
              <a:t>For example, today, Syria’s people are leaving their country because of war.</a:t>
            </a:r>
          </a:p>
          <a:p>
            <a:r>
              <a:rPr lang="en-US" dirty="0" smtClean="0"/>
              <a:t>Some factors </a:t>
            </a:r>
            <a:r>
              <a:rPr lang="en-US" b="1" dirty="0" smtClean="0"/>
              <a:t>PULL</a:t>
            </a:r>
            <a:r>
              <a:rPr lang="en-US" dirty="0" smtClean="0"/>
              <a:t> people to a new country (good jobs, fertile farm land, opportunity)</a:t>
            </a:r>
          </a:p>
          <a:p>
            <a:pPr lvl="1"/>
            <a:r>
              <a:rPr lang="en-US" dirty="0" smtClean="0"/>
              <a:t>For example, USA has vast land and opportunities for immigrants.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Population Trends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/>
          <a:lstStyle/>
          <a:p>
            <a:r>
              <a:rPr lang="en-US" dirty="0" smtClean="0"/>
              <a:t>In 2012 the world’s population passed 7 billion people!</a:t>
            </a:r>
          </a:p>
          <a:p>
            <a:r>
              <a:rPr lang="en-US" dirty="0" smtClean="0"/>
              <a:t>Better health care and improved food production have helped to support this population growth.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Two trends can be seen when analyzing populations around the world.</a:t>
            </a:r>
          </a:p>
          <a:p>
            <a:pPr>
              <a:buNone/>
            </a:pPr>
            <a:r>
              <a:rPr lang="en-US" dirty="0" smtClean="0"/>
              <a:t>	1.	Some of the more industrialized nations                   	populations have begun to slow.</a:t>
            </a:r>
          </a:p>
          <a:p>
            <a:pPr>
              <a:buNone/>
            </a:pPr>
            <a:r>
              <a:rPr lang="en-US" dirty="0" smtClean="0"/>
              <a:t>   2.	Less industrialized nations often have high 	growth rates.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Ch. 4 Section 2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		What regions of the world have the highest 	levels of population density?</a:t>
            </a:r>
          </a:p>
          <a:p>
            <a:pPr>
              <a:buNone/>
            </a:pPr>
            <a:r>
              <a:rPr lang="en-US" dirty="0" smtClean="0"/>
              <a:t>2.	What information can be learned by studying 	population density?</a:t>
            </a:r>
          </a:p>
          <a:p>
            <a:pPr>
              <a:buNone/>
            </a:pPr>
            <a:r>
              <a:rPr lang="en-US" dirty="0" smtClean="0"/>
              <a:t>3.	What effect does migration have on human 	populations?</a:t>
            </a:r>
          </a:p>
          <a:p>
            <a:pPr>
              <a:buNone/>
            </a:pPr>
            <a:r>
              <a:rPr lang="en-US" dirty="0" smtClean="0"/>
              <a:t>4.	What patterns do you think world population 	might have in the future?</a:t>
            </a:r>
          </a:p>
          <a:p>
            <a:pPr>
              <a:buNone/>
            </a:pPr>
            <a:r>
              <a:rPr lang="en-US" dirty="0" smtClean="0"/>
              <a:t>5.	What is natural increase?  What can it tell us 	about a country?</a:t>
            </a:r>
          </a:p>
          <a:p>
            <a:pPr>
              <a:buNone/>
            </a:pPr>
            <a:r>
              <a:rPr lang="en-US" dirty="0" smtClean="0"/>
              <a:t>6.	Would you prefer to live in a region with a 	dense or sparse population?  Why?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study of population patterns helps geographers learn about the world.</a:t>
            </a:r>
          </a:p>
          <a:p>
            <a:r>
              <a:rPr lang="en-US" sz="3600" dirty="0" smtClean="0"/>
              <a:t>Population statistics and trends are important measures of population change.</a:t>
            </a:r>
            <a:endParaRPr lang="en-US" sz="3600" dirty="0"/>
          </a:p>
        </p:txBody>
      </p:sp>
      <p:pic>
        <p:nvPicPr>
          <p:cNvPr id="2050" name="Picture 2" descr="C:\Users\SECURITY\AppData\Local\Microsoft\Windows\Temporary Internet Files\Content.IE5\C3LA44BM\statistics-cedric-bosdon-01[1].png"/>
          <p:cNvPicPr>
            <a:picLocks noChangeAspect="1" noChangeArrowheads="1"/>
          </p:cNvPicPr>
          <p:nvPr/>
        </p:nvPicPr>
        <p:blipFill>
          <a:blip r:embed="rId2" cstate="print"/>
          <a:srcRect t="37907" r="2955"/>
          <a:stretch>
            <a:fillRect/>
          </a:stretch>
        </p:blipFill>
        <p:spPr bwMode="auto">
          <a:xfrm>
            <a:off x="2819400" y="4962915"/>
            <a:ext cx="5257800" cy="1895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Population studies are an important part of geography</a:t>
            </a:r>
            <a:endParaRPr lang="en-US" sz="4000" dirty="0"/>
          </a:p>
        </p:txBody>
      </p:sp>
      <p:pic>
        <p:nvPicPr>
          <p:cNvPr id="1026" name="Picture 2" descr="C:\Users\SECURITY\AppData\Local\Microsoft\Windows\Temporary Internet Files\Content.IE5\VIMODQM0\geography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4114800" cy="2768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Population</a:t>
            </a:r>
            <a:r>
              <a:rPr lang="en-US" dirty="0" smtClean="0"/>
              <a:t> – total number of people living in a given area, determines a great deal about the place in which you live.</a:t>
            </a:r>
          </a:p>
          <a:p>
            <a:r>
              <a:rPr lang="en-US" dirty="0" smtClean="0"/>
              <a:t>Population influences the variety of businesses, the types of transportation and the number of schools in your community.</a:t>
            </a:r>
            <a:endParaRPr lang="en-US" dirty="0"/>
          </a:p>
        </p:txBody>
      </p:sp>
      <p:pic>
        <p:nvPicPr>
          <p:cNvPr id="3075" name="Picture 3" descr="C:\Users\SECURITY\AppData\Local\Microsoft\Windows\Temporary Internet Files\Content.IE5\AXL8NCRK\large-People-0-1134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95800"/>
            <a:ext cx="2209800" cy="2040382"/>
          </a:xfrm>
          <a:prstGeom prst="rect">
            <a:avLst/>
          </a:prstGeom>
          <a:noFill/>
        </p:spPr>
      </p:pic>
      <p:pic>
        <p:nvPicPr>
          <p:cNvPr id="6" name="Picture 3" descr="C:\Users\SECURITY\AppData\Local\Microsoft\Windows\Temporary Internet Files\Content.IE5\AXL8NCRK\large-People-0-1134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0"/>
            <a:ext cx="2209800" cy="2040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Population Density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Population density </a:t>
            </a:r>
            <a:r>
              <a:rPr lang="en-US" dirty="0" smtClean="0"/>
              <a:t>– a measure of the number of people living in an area.</a:t>
            </a:r>
          </a:p>
          <a:p>
            <a:pPr lvl="1"/>
            <a:r>
              <a:rPr lang="en-US" dirty="0" smtClean="0"/>
              <a:t>Population density is expressed as persons per square mile/kilometer.</a:t>
            </a:r>
          </a:p>
          <a:p>
            <a:pPr lvl="1"/>
            <a:r>
              <a:rPr lang="en-US" dirty="0" smtClean="0"/>
              <a:t>1,000 live in 10 square miles = 100 people/mile</a:t>
            </a:r>
          </a:p>
          <a:p>
            <a:r>
              <a:rPr lang="en-US" dirty="0" smtClean="0"/>
              <a:t>High population density:</a:t>
            </a:r>
          </a:p>
          <a:p>
            <a:pPr lvl="1"/>
            <a:r>
              <a:rPr lang="en-US" dirty="0" smtClean="0"/>
              <a:t>Land is expensive</a:t>
            </a:r>
          </a:p>
          <a:p>
            <a:pPr lvl="1"/>
            <a:r>
              <a:rPr lang="en-US" dirty="0" smtClean="0"/>
              <a:t>Roads are crowded/ more pollution</a:t>
            </a:r>
          </a:p>
          <a:p>
            <a:pPr lvl="1"/>
            <a:r>
              <a:rPr lang="en-US" dirty="0" smtClean="0"/>
              <a:t>Buildings tend to be taller</a:t>
            </a:r>
          </a:p>
          <a:p>
            <a:r>
              <a:rPr lang="en-US" dirty="0" smtClean="0"/>
              <a:t>Low population density:</a:t>
            </a:r>
          </a:p>
          <a:p>
            <a:pPr lvl="1"/>
            <a:r>
              <a:rPr lang="en-US" dirty="0" smtClean="0"/>
              <a:t>Land is less expensive</a:t>
            </a:r>
          </a:p>
          <a:p>
            <a:pPr lvl="1"/>
            <a:r>
              <a:rPr lang="en-US" dirty="0" smtClean="0"/>
              <a:t>More open spaces</a:t>
            </a:r>
          </a:p>
          <a:p>
            <a:pPr lvl="1"/>
            <a:r>
              <a:rPr lang="en-US" dirty="0" smtClean="0"/>
              <a:t>Less traffic/ less pollution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CURITY\AppData\Local\Microsoft\Windows\Temporary Internet Files\Content.IE5\AXL8NCRK\animation_background__desert_by_derkasnake-d60ik3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572000"/>
            <a:ext cx="3276600" cy="184326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/>
          <a:lstStyle/>
          <a:p>
            <a:r>
              <a:rPr lang="en-US" sz="3600" dirty="0" smtClean="0"/>
              <a:t>3.45 acres in New York Manhattan area sold in the year 2000 for </a:t>
            </a:r>
          </a:p>
          <a:p>
            <a:pPr>
              <a:buNone/>
            </a:pPr>
            <a:r>
              <a:rPr lang="en-US" sz="3600" dirty="0" smtClean="0"/>
              <a:t>	$345 million!</a:t>
            </a:r>
          </a:p>
          <a:p>
            <a:r>
              <a:rPr lang="en-US" sz="3600" dirty="0" smtClean="0"/>
              <a:t>You can get </a:t>
            </a:r>
            <a:r>
              <a:rPr lang="en-US" sz="3600" dirty="0" smtClean="0">
                <a:hlinkClick r:id="rId3"/>
              </a:rPr>
              <a:t>2.35 acres near Kingman, Arizona</a:t>
            </a:r>
            <a:r>
              <a:rPr lang="en-US" sz="3600" dirty="0" smtClean="0"/>
              <a:t>, in the state’s northwest corner, for $1,310. </a:t>
            </a:r>
          </a:p>
          <a:p>
            <a:pPr lvl="1"/>
            <a:r>
              <a:rPr lang="en-US" sz="2800" dirty="0" smtClean="0"/>
              <a:t>The land is dry, flat, and hot for most of the year.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pollution_AP971430398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1619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_crow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9225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125</TotalTime>
  <Words>559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Chapter 4 Section 2 Population</vt:lpstr>
      <vt:lpstr>Main Ideas</vt:lpstr>
      <vt:lpstr>The BIG Idea</vt:lpstr>
      <vt:lpstr>Population Patterns</vt:lpstr>
      <vt:lpstr>Population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People Live</vt:lpstr>
      <vt:lpstr>Where People Live (Continued)</vt:lpstr>
      <vt:lpstr>Population Change  Tracking Population Changes</vt:lpstr>
      <vt:lpstr>Migration</vt:lpstr>
      <vt:lpstr>PUSH and PULL Factors</vt:lpstr>
      <vt:lpstr>World Population Trends</vt:lpstr>
      <vt:lpstr>Ch. 4 Section 2 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Section 2 Population</dc:title>
  <dc:creator>SECURITY</dc:creator>
  <cp:lastModifiedBy>OCSD</cp:lastModifiedBy>
  <cp:revision>21</cp:revision>
  <dcterms:created xsi:type="dcterms:W3CDTF">2015-10-26T20:56:32Z</dcterms:created>
  <dcterms:modified xsi:type="dcterms:W3CDTF">2016-10-27T14:00:28Z</dcterms:modified>
</cp:coreProperties>
</file>