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6" r:id="rId22"/>
    <p:sldId id="275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22C39-5654-4B68-B863-94FAE23B030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3B154-1BBF-4C06-B515-2A1DC875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21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8E11534-F209-4F86-9651-E5DB01C2C9D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875D7-3042-41C1-8E4E-16D7CC08EE2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Pages 91-95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Section 3</a:t>
            </a:r>
            <a:br>
              <a:rPr lang="en-US" dirty="0" smtClean="0"/>
            </a:br>
            <a:r>
              <a:rPr lang="en-US" dirty="0" smtClean="0"/>
              <a:t>Government and Economy</a:t>
            </a:r>
            <a:endParaRPr lang="en-US" dirty="0"/>
          </a:p>
        </p:txBody>
      </p:sp>
      <p:pic>
        <p:nvPicPr>
          <p:cNvPr id="1027" name="Picture 3" descr="C:\Users\SECURITY\AppData\Local\Microsoft\Windows\Temporary Internet Files\Content.IE5\C3LA44BM\102013442_univ_cnt_3_x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3528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ECONOMIES OF THE WORLD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economy</a:t>
            </a:r>
            <a:r>
              <a:rPr lang="en-US" dirty="0" smtClean="0"/>
              <a:t> is a system that includes all of the activities that people and businesses do to earn a living.</a:t>
            </a:r>
          </a:p>
          <a:p>
            <a:r>
              <a:rPr lang="en-US" dirty="0" smtClean="0"/>
              <a:t>Countries today use a mix of different economic activities and systems.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Economic Activity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Geographers divide economic activities into four (4) different levels.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primary</a:t>
            </a:r>
            <a:r>
              <a:rPr lang="en-US" dirty="0" smtClean="0"/>
              <a:t> industry, uses natural resources or raw materials.</a:t>
            </a:r>
          </a:p>
          <a:p>
            <a:pPr marL="788670" lvl="1" indent="-514350"/>
            <a:r>
              <a:rPr lang="en-US" dirty="0" smtClean="0"/>
              <a:t>Farming, fishing and mining are examples of primary industries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The</a:t>
            </a:r>
            <a:r>
              <a:rPr lang="en-US" b="1" dirty="0" smtClean="0"/>
              <a:t> secondary </a:t>
            </a:r>
            <a:r>
              <a:rPr lang="en-US" dirty="0" smtClean="0"/>
              <a:t>industry, use raw materials to produce or manufacture something new.</a:t>
            </a:r>
          </a:p>
          <a:p>
            <a:pPr marL="788670" lvl="1" indent="-514350"/>
            <a:r>
              <a:rPr lang="en-US" dirty="0" smtClean="0"/>
              <a:t>For example, the milk from dairy cows is used to make cheese.	Automobile manufactures use steel, plastic, glass, and rubber to put together trucks and cars.</a:t>
            </a:r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Economic Activity </a:t>
            </a:r>
            <a:r>
              <a:rPr lang="en-US" sz="2000" b="1" dirty="0" smtClean="0">
                <a:solidFill>
                  <a:srgbClr val="FF0000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3.	The</a:t>
            </a:r>
            <a:r>
              <a:rPr lang="en-US" b="1" dirty="0" smtClean="0"/>
              <a:t> tertiary </a:t>
            </a:r>
            <a:r>
              <a:rPr lang="en-US" dirty="0" smtClean="0"/>
              <a:t>industries process and distribute information.  Skilled workers research and gather information.  People in tertiary industries sell the products made in secondary industries.</a:t>
            </a:r>
          </a:p>
          <a:p>
            <a:pPr lvl="1"/>
            <a:r>
              <a:rPr lang="en-US" dirty="0" smtClean="0"/>
              <a:t>For example, doctors, teachers, store clerks are in this industry.</a:t>
            </a:r>
          </a:p>
          <a:p>
            <a:r>
              <a:rPr lang="en-US" dirty="0" smtClean="0"/>
              <a:t>4.	</a:t>
            </a:r>
            <a:r>
              <a:rPr lang="en-US" b="1" dirty="0" smtClean="0"/>
              <a:t>Quaternary</a:t>
            </a:r>
            <a:r>
              <a:rPr lang="en-US" dirty="0" smtClean="0"/>
              <a:t> industry, the highest level of economic activity, involves research and distribution of information.</a:t>
            </a:r>
          </a:p>
          <a:p>
            <a:pPr lvl="1"/>
            <a:r>
              <a:rPr lang="en-US" dirty="0" smtClean="0"/>
              <a:t>Architects, lawyers and scientist all work in quaternary industries.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Economic Systems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Economic systems can be divided into three (3) types:</a:t>
            </a:r>
          </a:p>
          <a:p>
            <a:pPr>
              <a:buNone/>
            </a:pPr>
            <a:r>
              <a:rPr lang="en-US" b="1" dirty="0" smtClean="0"/>
              <a:t>	1.	traditional</a:t>
            </a:r>
          </a:p>
          <a:p>
            <a:pPr>
              <a:buNone/>
            </a:pPr>
            <a:r>
              <a:rPr lang="en-US" b="1" dirty="0" smtClean="0"/>
              <a:t>	2.	market</a:t>
            </a:r>
          </a:p>
          <a:p>
            <a:pPr>
              <a:buNone/>
            </a:pPr>
            <a:r>
              <a:rPr lang="en-US" b="1" dirty="0" smtClean="0"/>
              <a:t>	3.	command</a:t>
            </a:r>
          </a:p>
          <a:p>
            <a:r>
              <a:rPr lang="en-US" dirty="0" smtClean="0"/>
              <a:t>Most countries use a mix of these economic systems.</a:t>
            </a:r>
            <a:endParaRPr lang="en-US" dirty="0"/>
          </a:p>
        </p:txBody>
      </p:sp>
      <p:pic>
        <p:nvPicPr>
          <p:cNvPr id="5122" name="Picture 2" descr="C:\Users\SECURITY\AppData\Local\Microsoft\Windows\Temporary Internet Files\Content.IE5\8MXLQFLE\dollar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800600"/>
            <a:ext cx="1661569" cy="1590675"/>
          </a:xfrm>
          <a:prstGeom prst="rect">
            <a:avLst/>
          </a:prstGeom>
          <a:noFill/>
        </p:spPr>
      </p:pic>
      <p:pic>
        <p:nvPicPr>
          <p:cNvPr id="5124" name="Picture 4" descr="C:\Users\SECURITY\AppData\Local\Microsoft\Windows\Temporary Internet Files\Content.IE5\AXL8NCRK\economic_recovery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43400"/>
            <a:ext cx="2286000" cy="2301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Economic Systems </a:t>
            </a:r>
            <a:r>
              <a:rPr lang="en-US" sz="2000" b="1" dirty="0" smtClean="0">
                <a:solidFill>
                  <a:srgbClr val="FF0000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u="sng" dirty="0" smtClean="0"/>
              <a:t>Traditional economy</a:t>
            </a:r>
            <a:r>
              <a:rPr lang="en-US" sz="3200" dirty="0" smtClean="0"/>
              <a:t>, a system where people grow their own food and make their own goods.</a:t>
            </a:r>
          </a:p>
          <a:p>
            <a:pPr lvl="1"/>
            <a:r>
              <a:rPr lang="en-US" sz="2800" dirty="0" smtClean="0"/>
              <a:t>Trade takes place through barter.</a:t>
            </a:r>
          </a:p>
          <a:p>
            <a:pPr lvl="1"/>
            <a:r>
              <a:rPr lang="en-US" sz="2800" dirty="0" smtClean="0"/>
              <a:t>Rural and remote communities often have a mostly traditional economy.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Economic Systems </a:t>
            </a:r>
            <a:r>
              <a:rPr lang="en-US" sz="2000" b="1" dirty="0" smtClean="0">
                <a:solidFill>
                  <a:srgbClr val="FF0000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market economy</a:t>
            </a:r>
            <a:r>
              <a:rPr lang="en-US" dirty="0" smtClean="0"/>
              <a:t>, the most common system used around the world today, is a system based on private ownership, free trade, and competition.</a:t>
            </a:r>
          </a:p>
          <a:p>
            <a:pPr lvl="1"/>
            <a:r>
              <a:rPr lang="en-US" sz="2800" dirty="0" smtClean="0"/>
              <a:t>Prices are determined by the supply and demand for goods.</a:t>
            </a:r>
          </a:p>
          <a:p>
            <a:pPr lvl="1"/>
            <a:r>
              <a:rPr lang="en-US" sz="2800" dirty="0" smtClean="0"/>
              <a:t>This is sometimes called </a:t>
            </a:r>
            <a:r>
              <a:rPr lang="en-US" sz="2800" b="1" u="sng" dirty="0" smtClean="0"/>
              <a:t>capitalism</a:t>
            </a:r>
          </a:p>
          <a:p>
            <a:pPr lvl="1"/>
            <a:r>
              <a:rPr lang="en-US" sz="2800" dirty="0" smtClean="0"/>
              <a:t>The United States is on of many countries that use this system.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Economic Systems </a:t>
            </a:r>
            <a:r>
              <a:rPr lang="en-US" sz="2000" b="1" dirty="0" smtClean="0">
                <a:solidFill>
                  <a:srgbClr val="FF0000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 </a:t>
            </a:r>
            <a:r>
              <a:rPr lang="en-US" sz="3200" b="1" u="sng" dirty="0" smtClean="0"/>
              <a:t>command economy </a:t>
            </a:r>
            <a:r>
              <a:rPr lang="en-US" sz="3200" dirty="0" smtClean="0"/>
              <a:t>is a system in which the central government makes all the economic decisions.</a:t>
            </a:r>
          </a:p>
          <a:p>
            <a:pPr lvl="1"/>
            <a:r>
              <a:rPr lang="en-US" sz="2800" dirty="0" smtClean="0"/>
              <a:t>The government decides what goods to produce, how much to produce, and what prices will be.</a:t>
            </a:r>
          </a:p>
          <a:p>
            <a:pPr lvl="1"/>
            <a:r>
              <a:rPr lang="en-US" sz="2800" dirty="0" smtClean="0"/>
              <a:t>No country today uses a true command economy.</a:t>
            </a:r>
          </a:p>
          <a:p>
            <a:pPr lvl="1"/>
            <a:r>
              <a:rPr lang="en-US" sz="2800" dirty="0" smtClean="0"/>
              <a:t>North Korea and Cuba are close to it.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Economic Development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Geographers often group countries into two (2) basic categories – </a:t>
            </a:r>
            <a:r>
              <a:rPr lang="en-US" b="1" dirty="0" smtClean="0"/>
              <a:t>developed </a:t>
            </a:r>
            <a:r>
              <a:rPr lang="en-US" dirty="0" smtClean="0"/>
              <a:t>and </a:t>
            </a:r>
            <a:r>
              <a:rPr lang="en-US" b="1" dirty="0" smtClean="0"/>
              <a:t>developing countries- </a:t>
            </a:r>
            <a:r>
              <a:rPr lang="en-US" dirty="0" smtClean="0"/>
              <a:t>based on their level of economic development.</a:t>
            </a:r>
          </a:p>
          <a:p>
            <a:r>
              <a:rPr lang="en-US" dirty="0" smtClean="0"/>
              <a:t> A few economic indicators used by geographers:</a:t>
            </a:r>
          </a:p>
          <a:p>
            <a:pPr>
              <a:buNone/>
            </a:pPr>
            <a:r>
              <a:rPr lang="en-US" b="1" dirty="0" smtClean="0"/>
              <a:t>1.	</a:t>
            </a:r>
            <a:r>
              <a:rPr lang="en-US" b="1" u="sng" dirty="0" smtClean="0"/>
              <a:t>Gross Domestic Product (GDP) </a:t>
            </a:r>
            <a:r>
              <a:rPr lang="en-US" dirty="0" smtClean="0"/>
              <a:t>is the value of all goods and services produced within a country in a single year.</a:t>
            </a:r>
          </a:p>
          <a:p>
            <a:pPr>
              <a:buNone/>
            </a:pPr>
            <a:r>
              <a:rPr lang="en-US" b="1" dirty="0" smtClean="0"/>
              <a:t>2.	</a:t>
            </a:r>
            <a:r>
              <a:rPr lang="en-US" b="1" u="sng" dirty="0" smtClean="0"/>
              <a:t>Per Capita GDP</a:t>
            </a:r>
            <a:r>
              <a:rPr lang="en-US" dirty="0" smtClean="0"/>
              <a:t>, is total GDP divided by the number of people in a country.</a:t>
            </a:r>
          </a:p>
          <a:p>
            <a:pPr>
              <a:buNone/>
            </a:pPr>
            <a:r>
              <a:rPr lang="en-US" b="1" dirty="0" smtClean="0"/>
              <a:t>3.</a:t>
            </a:r>
            <a:r>
              <a:rPr lang="en-US" dirty="0" smtClean="0"/>
              <a:t>	Additionally, the overall quality of life and level of industrialization are used as indicators.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Developed and Developing Countries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Developed countries </a:t>
            </a:r>
            <a:r>
              <a:rPr lang="en-US" dirty="0" smtClean="0"/>
              <a:t>have:</a:t>
            </a:r>
          </a:p>
          <a:p>
            <a:r>
              <a:rPr lang="en-US" dirty="0" smtClean="0"/>
              <a:t>strong economies</a:t>
            </a:r>
          </a:p>
          <a:p>
            <a:r>
              <a:rPr lang="en-US" dirty="0" smtClean="0"/>
              <a:t>high quality of life</a:t>
            </a:r>
          </a:p>
          <a:p>
            <a:r>
              <a:rPr lang="en-US" dirty="0" smtClean="0"/>
              <a:t>have a high per capita GDP</a:t>
            </a:r>
          </a:p>
          <a:p>
            <a:r>
              <a:rPr lang="en-US" dirty="0" smtClean="0"/>
              <a:t>high levels of industrialization</a:t>
            </a:r>
          </a:p>
          <a:p>
            <a:r>
              <a:rPr lang="en-US" dirty="0" smtClean="0"/>
              <a:t>health care and education are the best in the world </a:t>
            </a:r>
          </a:p>
          <a:p>
            <a:r>
              <a:rPr lang="en-US" dirty="0" smtClean="0"/>
              <a:t>have access to technology.</a:t>
            </a:r>
          </a:p>
          <a:p>
            <a:r>
              <a:rPr lang="en-US" dirty="0" smtClean="0"/>
              <a:t>United States and Germany are developed countries!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Developed and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Developing countries </a:t>
            </a:r>
            <a:r>
              <a:rPr lang="en-US" dirty="0" smtClean="0"/>
              <a:t>have:</a:t>
            </a:r>
          </a:p>
          <a:p>
            <a:r>
              <a:rPr lang="en-US" dirty="0" smtClean="0"/>
              <a:t>less productive economies</a:t>
            </a:r>
          </a:p>
          <a:p>
            <a:r>
              <a:rPr lang="en-US" dirty="0" smtClean="0"/>
              <a:t>lower quality of life</a:t>
            </a:r>
          </a:p>
          <a:p>
            <a:r>
              <a:rPr lang="en-US" dirty="0" smtClean="0"/>
              <a:t>Lower per capita GDP</a:t>
            </a:r>
          </a:p>
          <a:p>
            <a:r>
              <a:rPr lang="en-US" dirty="0" smtClean="0"/>
              <a:t>Most citizens work in farming or primary industries</a:t>
            </a:r>
          </a:p>
          <a:p>
            <a:r>
              <a:rPr lang="en-US" dirty="0" smtClean="0"/>
              <a:t>Less access to health care or technology</a:t>
            </a:r>
          </a:p>
          <a:p>
            <a:r>
              <a:rPr lang="en-US" dirty="0" smtClean="0"/>
              <a:t>Two-thirds of world’s population live in developing countries</a:t>
            </a:r>
          </a:p>
          <a:p>
            <a:r>
              <a:rPr lang="en-US" dirty="0" smtClean="0"/>
              <a:t>Guatemala, Nigeria and Afghanistan are examples.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	 The governments of the world include: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b="1" dirty="0" smtClean="0"/>
              <a:t>Democracy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b="1" dirty="0" smtClean="0"/>
              <a:t>Monarchy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b="1" dirty="0" smtClean="0"/>
              <a:t>Dictatorship and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b="1" dirty="0" smtClean="0"/>
              <a:t>Communism</a:t>
            </a:r>
          </a:p>
          <a:p>
            <a:pPr marL="514350" indent="-514350">
              <a:buNone/>
            </a:pPr>
            <a:r>
              <a:rPr lang="en-US" dirty="0" smtClean="0"/>
              <a:t>2.  Different economic activities and systems exist throughout the world.</a:t>
            </a:r>
          </a:p>
          <a:p>
            <a:pPr marL="514350" indent="-514350">
              <a:buNone/>
            </a:pPr>
            <a:r>
              <a:rPr lang="en-US" dirty="0" smtClean="0"/>
              <a:t>3.  Geographers group the countries of the world based on their level of economic development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28600"/>
          <a:ext cx="86868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u="sng" dirty="0" smtClean="0"/>
                        <a:t>Developed</a:t>
                      </a:r>
                      <a:r>
                        <a:rPr lang="en-US" dirty="0" smtClean="0"/>
                        <a:t> 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</a:t>
                      </a:r>
                      <a:r>
                        <a:rPr lang="en-US" u="sng" dirty="0" smtClean="0"/>
                        <a:t>Developing</a:t>
                      </a:r>
                      <a:r>
                        <a:rPr lang="en-US" dirty="0" smtClean="0"/>
                        <a:t> Country</a:t>
                      </a:r>
                      <a:endParaRPr lang="en-US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dirty="0" smtClean="0"/>
                        <a:t>Per Capita (GDP):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 Capita (GDP):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dirty="0" smtClean="0"/>
                        <a:t>Life Expectancy at</a:t>
                      </a:r>
                      <a:r>
                        <a:rPr lang="en-US" baseline="0" dirty="0" smtClean="0"/>
                        <a:t> Birth: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Life Expectancy at</a:t>
                      </a:r>
                      <a:r>
                        <a:rPr lang="en-US" baseline="0" dirty="0" smtClean="0"/>
                        <a:t> Birth: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dirty="0" smtClean="0"/>
                        <a:t>Literacy Rate: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Literacy Rate: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Physicians</a:t>
                      </a:r>
                      <a:r>
                        <a:rPr lang="en-US" baseline="0" dirty="0" smtClean="0"/>
                        <a:t> per 10,000 People: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Physicians</a:t>
                      </a:r>
                      <a:r>
                        <a:rPr lang="en-US" baseline="0" dirty="0" smtClean="0"/>
                        <a:t> per 10,000 People: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dirty="0" smtClean="0"/>
                        <a:t>Other: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Other: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It is possible to have a very large economy, but still be a relatively poor country.  In 2005 China was rated as the second-largest economy in the world according to purchasing power.  However, because it has so many people and its GDP per capita is </a:t>
            </a:r>
            <a:r>
              <a:rPr lang="en-US" sz="3200" dirty="0" err="1" smtClean="0"/>
              <a:t>sitll</a:t>
            </a:r>
            <a:r>
              <a:rPr lang="en-US" sz="3200" dirty="0" smtClean="0"/>
              <a:t> relatively low, China is generally considered a developing country.</a:t>
            </a: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Section 3 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1.		What are some different types of government?</a:t>
            </a:r>
          </a:p>
          <a:p>
            <a:pPr>
              <a:buNone/>
            </a:pPr>
            <a:r>
              <a:rPr lang="en-US" sz="1800" dirty="0" smtClean="0"/>
              <a:t>2.		Under which type of government would you most want to live?  Why?</a:t>
            </a:r>
          </a:p>
          <a:p>
            <a:pPr>
              <a:buNone/>
            </a:pPr>
            <a:r>
              <a:rPr lang="en-US" sz="2000" dirty="0" smtClean="0"/>
              <a:t>3.		What are the levels of economic activity?</a:t>
            </a:r>
          </a:p>
          <a:p>
            <a:pPr>
              <a:buNone/>
            </a:pPr>
            <a:r>
              <a:rPr lang="en-US" sz="2000" dirty="0" smtClean="0"/>
              <a:t>4.		Which economic system do you think is best?  Explain your answer.</a:t>
            </a:r>
          </a:p>
          <a:p>
            <a:pPr>
              <a:buNone/>
            </a:pPr>
            <a:r>
              <a:rPr lang="en-US" sz="2000" dirty="0" smtClean="0"/>
              <a:t>5.		What is gross </a:t>
            </a:r>
            <a:r>
              <a:rPr lang="en-US" sz="2000" b="1" dirty="0" smtClean="0"/>
              <a:t>domestic product (GDP)?</a:t>
            </a:r>
          </a:p>
          <a:p>
            <a:pPr>
              <a:buNone/>
            </a:pPr>
            <a:r>
              <a:rPr lang="en-US" sz="2000" dirty="0" smtClean="0"/>
              <a:t>6.		In what ways do </a:t>
            </a:r>
            <a:r>
              <a:rPr lang="en-US" sz="2000" b="1" dirty="0" smtClean="0"/>
              <a:t>developed countries </a:t>
            </a:r>
            <a:r>
              <a:rPr lang="en-US" sz="2000" dirty="0" smtClean="0"/>
              <a:t>differ from </a:t>
            </a:r>
            <a:r>
              <a:rPr lang="en-US" sz="2000" b="1" dirty="0" smtClean="0"/>
              <a:t>developing 	countries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smtClean="0"/>
              <a:t>7.		What economic indicators do geographers use to evaluate a 	country’s development?</a:t>
            </a:r>
          </a:p>
          <a:p>
            <a:pPr>
              <a:buNone/>
            </a:pPr>
            <a:r>
              <a:rPr lang="en-US" sz="2000" dirty="0" smtClean="0"/>
              <a:t>8.		</a:t>
            </a:r>
            <a:r>
              <a:rPr lang="en-US" sz="1800" dirty="0" smtClean="0"/>
              <a:t>How do you think a low literacy rate affects economic  development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smtClean="0"/>
              <a:t>9.		Why do societies have governments?</a:t>
            </a:r>
          </a:p>
          <a:p>
            <a:pPr>
              <a:buNone/>
            </a:pPr>
            <a:r>
              <a:rPr lang="en-US" sz="2000" dirty="0" smtClean="0"/>
              <a:t>10.	How do dictators rule?</a:t>
            </a:r>
          </a:p>
          <a:p>
            <a:pPr>
              <a:buNone/>
            </a:pPr>
            <a:r>
              <a:rPr lang="en-US" sz="2000" dirty="0" smtClean="0"/>
              <a:t>11.	How much control over people’s lives do democratic countries have 	compared to Communist countries?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The world’s countries have different governments and levels of economic development.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Governments of the World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Without ways to establish order and ensure justice, life would be chaotic.</a:t>
            </a:r>
          </a:p>
          <a:p>
            <a:pPr lvl="1"/>
            <a:r>
              <a:rPr lang="en-US" dirty="0" smtClean="0"/>
              <a:t>That explains why societies have governments.</a:t>
            </a:r>
          </a:p>
          <a:p>
            <a:pPr lvl="1"/>
            <a:r>
              <a:rPr lang="en-US" dirty="0" smtClean="0"/>
              <a:t>Our governments make and enforce laws, regulate business and trade, and provide aid to people.</a:t>
            </a:r>
          </a:p>
          <a:p>
            <a:r>
              <a:rPr lang="en-US" dirty="0" smtClean="0"/>
              <a:t>Governments help shape the culture and economy of a country as well as the daily lives of the people who live there.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Democratic Governments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b="1" u="sng" dirty="0" smtClean="0"/>
              <a:t>democracy</a:t>
            </a:r>
            <a:r>
              <a:rPr lang="en-US" sz="2800" dirty="0" smtClean="0"/>
              <a:t> is a form of government in which the people elect leaders and rule by majority.  </a:t>
            </a:r>
          </a:p>
          <a:p>
            <a:pPr lvl="1"/>
            <a:r>
              <a:rPr lang="en-US" sz="2400" dirty="0" smtClean="0"/>
              <a:t>In most democratic countries, citizens are free to choose representatives to make and enforce the laws.</a:t>
            </a:r>
          </a:p>
          <a:p>
            <a:pPr lvl="1"/>
            <a:r>
              <a:rPr lang="en-US" sz="2400" dirty="0" smtClean="0"/>
              <a:t>Many countries- including the United States, Mexico and Canada have democratic governments.</a:t>
            </a:r>
          </a:p>
          <a:p>
            <a:r>
              <a:rPr lang="en-US" sz="2800" dirty="0" smtClean="0"/>
              <a:t>Most democratic governments work to protect the freedoms and rights of their people.</a:t>
            </a:r>
          </a:p>
          <a:p>
            <a:pPr lvl="1"/>
            <a:r>
              <a:rPr lang="en-US" sz="2400" dirty="0" smtClean="0"/>
              <a:t>Other democracies, however, restrict the rights and freedoms of their people.</a:t>
            </a:r>
          </a:p>
          <a:p>
            <a:r>
              <a:rPr lang="en-US" b="1" dirty="0" smtClean="0"/>
              <a:t>NOT all democracies are completely free!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Other Types of Government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334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monarchy</a:t>
            </a:r>
            <a:r>
              <a:rPr lang="en-US" dirty="0" smtClean="0"/>
              <a:t> is ruled by a king or queen, the head of a royal family.</a:t>
            </a:r>
          </a:p>
          <a:p>
            <a:pPr lvl="1"/>
            <a:r>
              <a:rPr lang="en-US" sz="2400" dirty="0" smtClean="0"/>
              <a:t>Monarchy is the oldest type of government in the world.</a:t>
            </a:r>
          </a:p>
          <a:p>
            <a:pPr lvl="1"/>
            <a:r>
              <a:rPr lang="en-US" sz="2400" dirty="0" smtClean="0"/>
              <a:t>Saudi Arabia is an example of a monarchy</a:t>
            </a:r>
          </a:p>
          <a:p>
            <a:r>
              <a:rPr lang="en-US" sz="2900" dirty="0" smtClean="0"/>
              <a:t>The power varies depending on the type of monarchy.</a:t>
            </a:r>
          </a:p>
          <a:p>
            <a:pPr lvl="1"/>
            <a:r>
              <a:rPr lang="en-US" sz="2400" dirty="0" smtClean="0"/>
              <a:t>Spain and Norway use many democratic practices.</a:t>
            </a:r>
          </a:p>
          <a:p>
            <a:pPr lvl="1"/>
            <a:r>
              <a:rPr lang="en-US" sz="2400" dirty="0" smtClean="0"/>
              <a:t>Saudi Arabian King has all the power and people have none.</a:t>
            </a:r>
            <a:endParaRPr lang="en-US" sz="2400" dirty="0"/>
          </a:p>
        </p:txBody>
      </p:sp>
      <p:pic>
        <p:nvPicPr>
          <p:cNvPr id="4098" name="Picture 2" descr="C:\Users\SECURITY\AppData\Local\Microsoft\Windows\Temporary Internet Files\Content.IE5\8MXLQFLE\Anti-monarch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16083">
            <a:off x="3702968" y="5205470"/>
            <a:ext cx="1402170" cy="1355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Other Types of Government </a:t>
            </a:r>
            <a:r>
              <a:rPr lang="en-US" sz="2000" b="1" dirty="0" smtClean="0">
                <a:solidFill>
                  <a:srgbClr val="FF0000"/>
                </a:solidFill>
              </a:rPr>
              <a:t>(continued)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Dictatorship</a:t>
            </a:r>
            <a:r>
              <a:rPr lang="en-US" dirty="0" smtClean="0"/>
              <a:t> is a type of government in which a single, p0werful ruler has total control.  </a:t>
            </a:r>
          </a:p>
          <a:p>
            <a:pPr lvl="1"/>
            <a:r>
              <a:rPr lang="en-US" sz="2400" dirty="0" smtClean="0"/>
              <a:t>Often times this person rules by force</a:t>
            </a:r>
          </a:p>
          <a:p>
            <a:pPr lvl="1"/>
            <a:r>
              <a:rPr lang="en-US" sz="2400" dirty="0" smtClean="0"/>
              <a:t>People are NOT free, have few rights and have no say in their own government.</a:t>
            </a:r>
          </a:p>
          <a:p>
            <a:pPr lvl="1"/>
            <a:r>
              <a:rPr lang="en-US" sz="2400" dirty="0" smtClean="0"/>
              <a:t>Saddam Hussein was an example of a dictator.</a:t>
            </a:r>
          </a:p>
          <a:p>
            <a:endParaRPr lang="en-US" dirty="0"/>
          </a:p>
        </p:txBody>
      </p:sp>
      <p:pic>
        <p:nvPicPr>
          <p:cNvPr id="3076" name="Picture 4" descr="C:\Users\SECURITY\AppData\Local\Microsoft\Windows\Temporary Internet Files\Content.IE5\8MXLQFLE\Saddam-Hussein-Game-The[1].jpg"/>
          <p:cNvPicPr>
            <a:picLocks noChangeAspect="1" noChangeArrowheads="1"/>
          </p:cNvPicPr>
          <p:nvPr/>
        </p:nvPicPr>
        <p:blipFill>
          <a:blip r:embed="rId2" cstate="print"/>
          <a:srcRect r="1304" b="26000"/>
          <a:stretch>
            <a:fillRect/>
          </a:stretch>
        </p:blipFill>
        <p:spPr bwMode="auto">
          <a:xfrm>
            <a:off x="3352800" y="4114800"/>
            <a:ext cx="2667000" cy="2434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Other Types of Government </a:t>
            </a:r>
            <a:r>
              <a:rPr lang="en-US" sz="2000" b="1" dirty="0" smtClean="0">
                <a:solidFill>
                  <a:srgbClr val="FF0000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u="sng" dirty="0" smtClean="0"/>
              <a:t>Communism</a:t>
            </a:r>
            <a:r>
              <a:rPr lang="en-US" sz="3200" dirty="0" smtClean="0"/>
              <a:t> is a political system in which the government owns all property and dominates all aspects of life in a country.</a:t>
            </a:r>
            <a:endParaRPr lang="en-US" sz="4000" dirty="0" smtClean="0"/>
          </a:p>
          <a:p>
            <a:pPr lvl="1"/>
            <a:r>
              <a:rPr lang="en-US" sz="2800" dirty="0" smtClean="0"/>
              <a:t>Leaders are not elected.</a:t>
            </a:r>
          </a:p>
          <a:p>
            <a:pPr lvl="1"/>
            <a:r>
              <a:rPr lang="en-US" sz="2800" dirty="0" smtClean="0"/>
              <a:t>Cuba and North Korea are examples of current communist countries.</a:t>
            </a:r>
          </a:p>
          <a:p>
            <a:pPr lvl="1"/>
            <a:r>
              <a:rPr lang="en-US" sz="2800" dirty="0" smtClean="0"/>
              <a:t>People have restricted rights and vary little freedoms.</a:t>
            </a:r>
            <a:endParaRPr lang="en-US" sz="2800" dirty="0"/>
          </a:p>
        </p:txBody>
      </p:sp>
      <p:pic>
        <p:nvPicPr>
          <p:cNvPr id="2051" name="Picture 3" descr="C:\Users\SECURITY\AppData\Local\Microsoft\Windows\Temporary Internet Files\Content.IE5\AXL8NCRK\Flag-map_of_North_Kore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029200"/>
            <a:ext cx="1295400" cy="1404012"/>
          </a:xfrm>
          <a:prstGeom prst="rect">
            <a:avLst/>
          </a:prstGeom>
          <a:noFill/>
        </p:spPr>
      </p:pic>
      <p:pic>
        <p:nvPicPr>
          <p:cNvPr id="2052" name="Picture 4" descr="C:\Users\SECURITY\AppData\Local\Microsoft\Windows\Temporary Internet Files\Content.IE5\VIMODQM0\cuba-156222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9530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81000"/>
          <a:ext cx="8610600" cy="59435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6425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DEMOCRACY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MONARCHY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DICTATORSHIP</a:t>
                      </a:r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/>
                        <a:t>COMMUNISM</a:t>
                      </a:r>
                      <a:endParaRPr lang="en-US" u="sng" dirty="0"/>
                    </a:p>
                  </a:txBody>
                  <a:tcPr/>
                </a:tc>
              </a:tr>
              <a:tr h="176701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Leaders</a:t>
                      </a:r>
                      <a:r>
                        <a:rPr lang="en-US" sz="1800" b="1" baseline="0" dirty="0" smtClean="0"/>
                        <a:t> take power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force or election of Communist party</a:t>
                      </a:r>
                      <a:endParaRPr lang="en-US" dirty="0"/>
                    </a:p>
                  </a:txBody>
                  <a:tcPr/>
                </a:tc>
              </a:tr>
              <a:tr h="17670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People’s freedoms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670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Economic Control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 government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r>
                        <a:rPr lang="en-US" baseline="0" dirty="0" smtClean="0"/>
                        <a:t> by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487</TotalTime>
  <Words>920</Words>
  <Application>Microsoft Office PowerPoint</Application>
  <PresentationFormat>On-screen Show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Chapter 4 Section 3 Government and Economy</vt:lpstr>
      <vt:lpstr>Main Ideas</vt:lpstr>
      <vt:lpstr>The BIG Idea</vt:lpstr>
      <vt:lpstr>Governments of the World</vt:lpstr>
      <vt:lpstr>Democratic Governments</vt:lpstr>
      <vt:lpstr>Other Types of Government</vt:lpstr>
      <vt:lpstr>Other Types of Government (continued)</vt:lpstr>
      <vt:lpstr>Other Types of Government (continued)</vt:lpstr>
      <vt:lpstr>PowerPoint Presentation</vt:lpstr>
      <vt:lpstr>ECONOMIES OF THE WORLD</vt:lpstr>
      <vt:lpstr>Economic Activity</vt:lpstr>
      <vt:lpstr>Economic Activity (continued)</vt:lpstr>
      <vt:lpstr>Economic Systems</vt:lpstr>
      <vt:lpstr>Economic Systems (continued)</vt:lpstr>
      <vt:lpstr>Economic Systems (continued)</vt:lpstr>
      <vt:lpstr>Economic Systems (continued)</vt:lpstr>
      <vt:lpstr>Economic Development</vt:lpstr>
      <vt:lpstr>Developed and Developing Countries</vt:lpstr>
      <vt:lpstr>Developed and Developing Countries</vt:lpstr>
      <vt:lpstr>PowerPoint Presentation</vt:lpstr>
      <vt:lpstr>Did You Know?</vt:lpstr>
      <vt:lpstr>Chapter 4 Section 3 Review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Section 3 Government and Economics</dc:title>
  <dc:creator>SECURITY</dc:creator>
  <cp:lastModifiedBy>OCSD</cp:lastModifiedBy>
  <cp:revision>47</cp:revision>
  <cp:lastPrinted>2015-11-09T12:04:27Z</cp:lastPrinted>
  <dcterms:created xsi:type="dcterms:W3CDTF">2015-11-08T19:31:38Z</dcterms:created>
  <dcterms:modified xsi:type="dcterms:W3CDTF">2015-11-09T16:11:58Z</dcterms:modified>
</cp:coreProperties>
</file>