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7" r:id="rId7"/>
    <p:sldId id="268" r:id="rId8"/>
    <p:sldId id="260" r:id="rId9"/>
    <p:sldId id="270" r:id="rId10"/>
    <p:sldId id="261" r:id="rId11"/>
    <p:sldId id="262" r:id="rId12"/>
    <p:sldId id="271" r:id="rId13"/>
    <p:sldId id="263" r:id="rId14"/>
    <p:sldId id="27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099FCB-0A46-433A-9FC8-ADF181A37C2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EAEECDC-9C13-4CE7-93AD-603CF04B00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US" dirty="0" smtClean="0"/>
              <a:t>Pages 114-139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 </a:t>
            </a:r>
            <a:br>
              <a:rPr lang="en-US" dirty="0" smtClean="0"/>
            </a:br>
            <a:r>
              <a:rPr lang="en-US" b="1" i="1" dirty="0" smtClean="0"/>
              <a:t>History of the Fertile Crescent</a:t>
            </a:r>
            <a:endParaRPr lang="en-US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Farming and Cities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__________</a:t>
            </a:r>
            <a:r>
              <a:rPr lang="en-US" sz="3600" dirty="0" smtClean="0"/>
              <a:t> </a:t>
            </a:r>
            <a:r>
              <a:rPr lang="en-US" sz="3600" dirty="0" smtClean="0"/>
              <a:t>in Mesopotamia was</a:t>
            </a:r>
            <a:r>
              <a:rPr lang="en-US" sz="3600" b="1" dirty="0" smtClean="0"/>
              <a:t> NOT </a:t>
            </a:r>
            <a:r>
              <a:rPr lang="en-US" sz="3600" dirty="0" smtClean="0"/>
              <a:t>easy.</a:t>
            </a:r>
          </a:p>
          <a:p>
            <a:r>
              <a:rPr lang="en-US" sz="3600" dirty="0" smtClean="0"/>
              <a:t>The region receives little </a:t>
            </a:r>
            <a:r>
              <a:rPr lang="en-US" sz="3600" dirty="0" smtClean="0"/>
              <a:t>___________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The rivers would often times flood when there was too much </a:t>
            </a:r>
            <a:r>
              <a:rPr lang="en-US" sz="3600" dirty="0" smtClean="0"/>
              <a:t>_________</a:t>
            </a:r>
            <a:r>
              <a:rPr lang="en-US" sz="3600" dirty="0" smtClean="0"/>
              <a:t> </a:t>
            </a:r>
            <a:r>
              <a:rPr lang="en-US" sz="3600" dirty="0" smtClean="0"/>
              <a:t>or go nearly dry when there was not enough rainfall.</a:t>
            </a:r>
          </a:p>
          <a:p>
            <a:r>
              <a:rPr lang="en-US" sz="3600" dirty="0" smtClean="0"/>
              <a:t>Farmers knew that they needed to develop a way to control the rivers’ </a:t>
            </a:r>
            <a:r>
              <a:rPr lang="en-US" sz="3600" dirty="0" smtClean="0"/>
              <a:t>___________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Controlling Water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3600" dirty="0" smtClean="0"/>
              <a:t>Mesopotamians used </a:t>
            </a:r>
            <a:r>
              <a:rPr lang="en-US" sz="3600" b="1" u="sng" dirty="0" smtClean="0">
                <a:solidFill>
                  <a:srgbClr val="FF0000"/>
                </a:solidFill>
              </a:rPr>
              <a:t>irrigation</a:t>
            </a:r>
            <a:r>
              <a:rPr lang="en-US" sz="3600" dirty="0" smtClean="0"/>
              <a:t>, a way of supplying </a:t>
            </a:r>
            <a:r>
              <a:rPr lang="en-US" sz="3600" dirty="0" smtClean="0"/>
              <a:t>________</a:t>
            </a:r>
            <a:r>
              <a:rPr lang="en-US" sz="3600" dirty="0" smtClean="0"/>
              <a:t> </a:t>
            </a:r>
            <a:r>
              <a:rPr lang="en-US" sz="3600" dirty="0" smtClean="0"/>
              <a:t>to an area of land, to solve their flooding/drought problems.</a:t>
            </a:r>
          </a:p>
          <a:p>
            <a:r>
              <a:rPr lang="en-US" sz="3600" dirty="0" smtClean="0"/>
              <a:t>They dug </a:t>
            </a:r>
            <a:r>
              <a:rPr lang="en-US" sz="3600" b="1" u="sng" dirty="0" smtClean="0">
                <a:solidFill>
                  <a:srgbClr val="FF0000"/>
                </a:solidFill>
              </a:rPr>
              <a:t>canals</a:t>
            </a:r>
            <a:r>
              <a:rPr lang="en-US" sz="3600" dirty="0" smtClean="0"/>
              <a:t>, human-made </a:t>
            </a:r>
            <a:r>
              <a:rPr lang="en-US" sz="3600" dirty="0" smtClean="0"/>
              <a:t>____________</a:t>
            </a:r>
            <a:r>
              <a:rPr lang="en-US" sz="3600" dirty="0" smtClean="0"/>
              <a:t>, </a:t>
            </a:r>
            <a:r>
              <a:rPr lang="en-US" sz="3600" dirty="0" smtClean="0"/>
              <a:t>that connect these basins to network of ditches.</a:t>
            </a:r>
          </a:p>
          <a:p>
            <a:r>
              <a:rPr lang="en-US" sz="3600" dirty="0" smtClean="0"/>
              <a:t>Farmers built up the rivers’ banks or</a:t>
            </a:r>
            <a:r>
              <a:rPr lang="en-US" sz="3600" b="1" dirty="0" smtClean="0"/>
              <a:t> levees </a:t>
            </a:r>
            <a:r>
              <a:rPr lang="en-US" sz="3600" dirty="0" smtClean="0"/>
              <a:t>to help protect their farm </a:t>
            </a:r>
            <a:r>
              <a:rPr lang="en-US" sz="3600" dirty="0" smtClean="0"/>
              <a:t>___________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114800" cy="3166467"/>
          </a:xfrm>
          <a:prstGeom prst="rect">
            <a:avLst/>
          </a:prstGeom>
        </p:spPr>
      </p:pic>
      <p:pic>
        <p:nvPicPr>
          <p:cNvPr id="3" name="Picture 2" descr="Sumer fields low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00400"/>
            <a:ext cx="4114800" cy="3412273"/>
          </a:xfrm>
          <a:prstGeom prst="rect">
            <a:avLst/>
          </a:prstGeom>
        </p:spPr>
      </p:pic>
      <p:pic>
        <p:nvPicPr>
          <p:cNvPr id="4" name="Picture 3" descr="8a672b73a1524106e411731412f249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70622"/>
            <a:ext cx="4572000" cy="3528391"/>
          </a:xfrm>
          <a:prstGeom prst="rect">
            <a:avLst/>
          </a:prstGeom>
        </p:spPr>
      </p:pic>
      <p:pic>
        <p:nvPicPr>
          <p:cNvPr id="5" name="Picture 4" descr="mesopotamian_city_by_r_w_shilling-d31h7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695700"/>
            <a:ext cx="4648200" cy="2905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Food Surpluses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Irrigation </a:t>
            </a:r>
            <a:r>
              <a:rPr lang="en-US" sz="3900" dirty="0" smtClean="0"/>
              <a:t>_____________</a:t>
            </a:r>
            <a:r>
              <a:rPr lang="en-US" sz="3900" dirty="0" smtClean="0"/>
              <a:t> </a:t>
            </a:r>
            <a:r>
              <a:rPr lang="en-US" sz="3900" dirty="0" smtClean="0"/>
              <a:t>the amount of food that could be grown.  </a:t>
            </a:r>
          </a:p>
          <a:p>
            <a:pPr lvl="1"/>
            <a:r>
              <a:rPr lang="en-US" sz="3900" dirty="0" smtClean="0"/>
              <a:t>Farmers produced a </a:t>
            </a:r>
            <a:r>
              <a:rPr lang="en-US" sz="3900" b="1" u="sng" dirty="0" smtClean="0">
                <a:solidFill>
                  <a:srgbClr val="FF0000"/>
                </a:solidFill>
              </a:rPr>
              <a:t>surplus</a:t>
            </a:r>
            <a:r>
              <a:rPr lang="en-US" sz="3900" dirty="0" smtClean="0"/>
              <a:t>, or more than they </a:t>
            </a:r>
            <a:r>
              <a:rPr lang="en-US" sz="3900" dirty="0" smtClean="0"/>
              <a:t>___________</a:t>
            </a:r>
            <a:r>
              <a:rPr lang="en-US" sz="3900" dirty="0" smtClean="0"/>
              <a:t>.</a:t>
            </a:r>
            <a:endParaRPr lang="en-US" sz="3900" dirty="0" smtClean="0"/>
          </a:p>
          <a:p>
            <a:r>
              <a:rPr lang="en-US" sz="3900" dirty="0" smtClean="0"/>
              <a:t>Because irrigation made farmers more productive, </a:t>
            </a:r>
            <a:r>
              <a:rPr lang="en-US" sz="3900" dirty="0" smtClean="0"/>
              <a:t>_______</a:t>
            </a:r>
            <a:r>
              <a:rPr lang="en-US" sz="3900" dirty="0" smtClean="0"/>
              <a:t> </a:t>
            </a:r>
            <a:r>
              <a:rPr lang="en-US" sz="3900" dirty="0" smtClean="0"/>
              <a:t>people needed to farm.</a:t>
            </a:r>
          </a:p>
          <a:p>
            <a:pPr lvl="1"/>
            <a:r>
              <a:rPr lang="en-US" sz="3900" dirty="0" smtClean="0"/>
              <a:t>New </a:t>
            </a:r>
            <a:r>
              <a:rPr lang="en-US" sz="3900" dirty="0" smtClean="0"/>
              <a:t>__________________</a:t>
            </a:r>
            <a:r>
              <a:rPr lang="en-US" sz="3900" dirty="0" smtClean="0"/>
              <a:t> </a:t>
            </a:r>
            <a:r>
              <a:rPr lang="en-US" sz="3900" dirty="0" smtClean="0"/>
              <a:t>developed.</a:t>
            </a:r>
          </a:p>
          <a:p>
            <a:pPr lvl="1"/>
            <a:r>
              <a:rPr lang="en-US" sz="3900" dirty="0" smtClean="0"/>
              <a:t>The type of arrangement in which each worker specializes in a particular </a:t>
            </a:r>
            <a:r>
              <a:rPr lang="en-US" sz="3900" dirty="0" smtClean="0"/>
              <a:t>_________</a:t>
            </a:r>
            <a:r>
              <a:rPr lang="en-US" sz="3900" dirty="0" smtClean="0"/>
              <a:t> </a:t>
            </a:r>
            <a:r>
              <a:rPr lang="en-US" sz="3900" dirty="0" smtClean="0"/>
              <a:t>or </a:t>
            </a:r>
            <a:r>
              <a:rPr lang="en-US" sz="3900" dirty="0" smtClean="0"/>
              <a:t>_____</a:t>
            </a:r>
            <a:r>
              <a:rPr lang="en-US" sz="3900" dirty="0" smtClean="0"/>
              <a:t> </a:t>
            </a:r>
            <a:r>
              <a:rPr lang="en-US" sz="3900" dirty="0" smtClean="0"/>
              <a:t>is called a </a:t>
            </a:r>
            <a:r>
              <a:rPr lang="en-US" sz="3900" b="1" u="sng" dirty="0" smtClean="0">
                <a:solidFill>
                  <a:srgbClr val="FF0000"/>
                </a:solidFill>
              </a:rPr>
              <a:t>division of labor </a:t>
            </a:r>
            <a:r>
              <a:rPr lang="en-US" sz="3900" dirty="0" smtClean="0"/>
              <a:t>or </a:t>
            </a:r>
            <a:r>
              <a:rPr lang="en-US" sz="3900" b="1" u="sng" dirty="0" smtClean="0">
                <a:solidFill>
                  <a:srgbClr val="FF0000"/>
                </a:solidFill>
              </a:rPr>
              <a:t>job specialization</a:t>
            </a:r>
            <a:r>
              <a:rPr lang="en-US" sz="39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ggurat-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Food Surpluses </a:t>
            </a:r>
            <a:r>
              <a:rPr lang="en-US" sz="2000" b="1" dirty="0" smtClean="0">
                <a:solidFill>
                  <a:srgbClr val="FF0000"/>
                </a:solidFill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Having people available to work on different jobs meant that society could </a:t>
            </a:r>
            <a:r>
              <a:rPr lang="en-US" sz="3600" dirty="0" smtClean="0"/>
              <a:t>________________</a:t>
            </a:r>
            <a:r>
              <a:rPr lang="en-US" sz="3600" dirty="0" smtClean="0"/>
              <a:t> </a:t>
            </a:r>
            <a:r>
              <a:rPr lang="en-US" sz="3600" dirty="0" smtClean="0"/>
              <a:t>more.</a:t>
            </a:r>
          </a:p>
          <a:p>
            <a:pPr lvl="1"/>
            <a:r>
              <a:rPr lang="en-US" sz="3600" dirty="0" smtClean="0"/>
              <a:t>_____________</a:t>
            </a:r>
            <a:r>
              <a:rPr lang="en-US" sz="3600" dirty="0" smtClean="0"/>
              <a:t> </a:t>
            </a:r>
            <a:r>
              <a:rPr lang="en-US" sz="3600" dirty="0" smtClean="0"/>
              <a:t>projects could be accomplished with the </a:t>
            </a:r>
            <a:r>
              <a:rPr lang="en-US" sz="3600" dirty="0" smtClean="0"/>
              <a:t>specialized</a:t>
            </a:r>
            <a:r>
              <a:rPr lang="en-US" sz="3600" dirty="0" smtClean="0"/>
              <a:t> </a:t>
            </a:r>
            <a:r>
              <a:rPr lang="en-US" sz="3600" dirty="0" smtClean="0"/>
              <a:t>workers.</a:t>
            </a:r>
          </a:p>
          <a:p>
            <a:r>
              <a:rPr lang="en-US" sz="3600" dirty="0" smtClean="0"/>
              <a:t>Mesopotamians needed structure and </a:t>
            </a:r>
            <a:r>
              <a:rPr lang="en-US" sz="3600" dirty="0" smtClean="0"/>
              <a:t>______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lvl="1"/>
            <a:r>
              <a:rPr lang="en-US" sz="3600" dirty="0" smtClean="0"/>
              <a:t>These could be provided by laws and </a:t>
            </a:r>
            <a:r>
              <a:rPr lang="en-US" sz="3600" dirty="0" smtClean="0"/>
              <a:t>__________________</a:t>
            </a:r>
            <a:r>
              <a:rPr lang="en-US" sz="3600" dirty="0" smtClean="0"/>
              <a:t>.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Appearances of Cities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 time, Mesopotamian settlements grew both in size and complexity.</a:t>
            </a:r>
          </a:p>
          <a:p>
            <a:r>
              <a:rPr lang="en-US" sz="3600" dirty="0" smtClean="0"/>
              <a:t>They gradually developed into </a:t>
            </a:r>
            <a:r>
              <a:rPr lang="en-US" sz="3600" dirty="0" smtClean="0"/>
              <a:t>_________</a:t>
            </a:r>
            <a:r>
              <a:rPr lang="en-US" sz="3600" dirty="0" smtClean="0"/>
              <a:t> </a:t>
            </a:r>
            <a:r>
              <a:rPr lang="en-US" sz="3600" dirty="0" smtClean="0"/>
              <a:t>between 4000 and 3000 BC.</a:t>
            </a:r>
          </a:p>
          <a:p>
            <a:r>
              <a:rPr lang="en-US" sz="3600" dirty="0" smtClean="0"/>
              <a:t>The cities were still based </a:t>
            </a:r>
            <a:r>
              <a:rPr lang="en-US" sz="3600" smtClean="0"/>
              <a:t>on </a:t>
            </a:r>
            <a:r>
              <a:rPr lang="en-US" sz="3600" smtClean="0"/>
              <a:t>____________</a:t>
            </a:r>
            <a:r>
              <a:rPr lang="en-US" sz="360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Section 1 Assessment/Review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534400" cy="5867400"/>
          </a:xfrm>
        </p:spPr>
        <p:txBody>
          <a:bodyPr>
            <a:normAutofit fontScale="25000" lnSpcReduction="20000"/>
          </a:bodyPr>
          <a:lstStyle/>
          <a:p>
            <a:pPr marL="914400" indent="-914400">
              <a:buNone/>
            </a:pPr>
            <a:r>
              <a:rPr lang="en-US" sz="9600" dirty="0" smtClean="0"/>
              <a:t>Where was Mesopotamia?</a:t>
            </a:r>
          </a:p>
          <a:p>
            <a:pPr marL="914400" indent="-914400">
              <a:buNone/>
            </a:pPr>
            <a:r>
              <a:rPr lang="en-US" sz="9600" dirty="0" smtClean="0"/>
              <a:t>What does Mesopotamia mean?</a:t>
            </a:r>
          </a:p>
          <a:p>
            <a:pPr marL="914400" indent="-914400">
              <a:buNone/>
            </a:pPr>
            <a:r>
              <a:rPr lang="en-US" sz="9600" dirty="0" smtClean="0"/>
              <a:t>On what rivers did Mesopotamia develop?</a:t>
            </a:r>
          </a:p>
          <a:p>
            <a:pPr marL="914400" indent="-914400">
              <a:buNone/>
            </a:pPr>
            <a:r>
              <a:rPr lang="en-US" sz="9600" dirty="0" smtClean="0"/>
              <a:t>What is the Fertile Crescent?</a:t>
            </a:r>
          </a:p>
          <a:p>
            <a:pPr marL="914400" indent="-914400">
              <a:buNone/>
            </a:pPr>
            <a:r>
              <a:rPr lang="en-US" sz="9600" dirty="0" smtClean="0"/>
              <a:t>When and how were farming settlements established in Mesopotamia?</a:t>
            </a:r>
          </a:p>
          <a:p>
            <a:pPr marL="914400" indent="-914400">
              <a:buNone/>
            </a:pPr>
            <a:r>
              <a:rPr lang="en-US" sz="9600" dirty="0" smtClean="0"/>
              <a:t>How did the Fertile Crescent get its name?</a:t>
            </a:r>
          </a:p>
          <a:p>
            <a:pPr marL="914400" indent="-914400">
              <a:buNone/>
            </a:pPr>
            <a:r>
              <a:rPr lang="en-US" sz="9600" dirty="0" smtClean="0"/>
              <a:t>What was the most important factors in making Mesopotamia’s farmland fertile?</a:t>
            </a:r>
          </a:p>
          <a:p>
            <a:pPr marL="914400" indent="-914400">
              <a:buNone/>
            </a:pPr>
            <a:r>
              <a:rPr lang="en-US" sz="9600" dirty="0" smtClean="0"/>
              <a:t>Why did farmers need to develop a system to control their water supply?</a:t>
            </a:r>
          </a:p>
          <a:p>
            <a:pPr marL="914400" indent="-914400">
              <a:buNone/>
            </a:pPr>
            <a:r>
              <a:rPr lang="en-US" sz="9600" dirty="0" smtClean="0"/>
              <a:t>In what ways did a division of labor contribute to the growth of the Mesopotamian civilization?</a:t>
            </a:r>
          </a:p>
          <a:p>
            <a:pPr marL="914400" indent="-914400">
              <a:buNone/>
            </a:pPr>
            <a:r>
              <a:rPr lang="en-US" sz="9600" dirty="0" smtClean="0"/>
              <a:t>How did irrigation help farmers?</a:t>
            </a:r>
          </a:p>
          <a:p>
            <a:pPr marL="914400" indent="-914400">
              <a:buNone/>
            </a:pPr>
            <a:r>
              <a:rPr lang="en-US" sz="9600" dirty="0" smtClean="0"/>
              <a:t>What effects did irrigation have on farming settlements?</a:t>
            </a:r>
          </a:p>
          <a:p>
            <a:pPr marL="914400" indent="-914400">
              <a:buNone/>
            </a:pPr>
            <a:r>
              <a:rPr lang="en-US" sz="9600" dirty="0" smtClean="0"/>
              <a:t>How might big construction projects like the building of canals and large buildings lead to laws and government?</a:t>
            </a:r>
          </a:p>
          <a:p>
            <a:pPr marL="514350" indent="-51435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i="1" dirty="0" smtClean="0"/>
              <a:t>The Main Idea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The rivers of Southwest Asia supported the growth of civilization</a:t>
            </a:r>
          </a:p>
          <a:p>
            <a:pPr algn="ctr"/>
            <a:r>
              <a:rPr lang="en-US" sz="4400" dirty="0" smtClean="0"/>
              <a:t>New farming techniques led to the growth of cities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The BIG Idea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The valleys of the Tigris and Euphrates rivers were the site of the world’s first civilizations.</a:t>
            </a:r>
            <a:endParaRPr lang="en-US" sz="4800" dirty="0"/>
          </a:p>
        </p:txBody>
      </p:sp>
      <p:pic>
        <p:nvPicPr>
          <p:cNvPr id="2055" name="Picture 7" descr="C:\Users\SECURITY\AppData\Local\Microsoft\Windows\Temporary Internet Files\Content.IE5\AXL8NCRK\fertilecrescentmap7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733800"/>
            <a:ext cx="2324100" cy="292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918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Land Between the Rivers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___________ and ____________ </a:t>
            </a:r>
            <a:r>
              <a:rPr lang="en-US" sz="3600" dirty="0" smtClean="0"/>
              <a:t>rivers are the most important physical features of the region sometimes known as </a:t>
            </a:r>
            <a:r>
              <a:rPr lang="en-US" sz="3600" dirty="0" smtClean="0"/>
              <a:t>_____________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Mesopotamia means “between the rivers” in </a:t>
            </a:r>
            <a:r>
              <a:rPr lang="en-US" sz="3600" dirty="0" smtClean="0"/>
              <a:t>_______________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The region is part of the </a:t>
            </a:r>
            <a:r>
              <a:rPr lang="en-US" sz="3600" b="1" u="sng" dirty="0" smtClean="0">
                <a:solidFill>
                  <a:srgbClr val="FF0000"/>
                </a:solidFill>
              </a:rPr>
              <a:t>Fertile Crescent</a:t>
            </a:r>
            <a:r>
              <a:rPr lang="en-US" sz="3600" dirty="0" smtClean="0"/>
              <a:t>, a large arc of rich, or fertile, </a:t>
            </a:r>
            <a:r>
              <a:rPr lang="en-US" sz="3600" dirty="0" smtClean="0"/>
              <a:t>_____________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sopot_map_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656053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sopotam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106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Rise of Civilization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41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Hunter-gatherer groups first settled in Mesopotamia more than </a:t>
            </a:r>
            <a:r>
              <a:rPr lang="en-US" sz="3200" dirty="0" smtClean="0"/>
              <a:t>_____________</a:t>
            </a:r>
            <a:r>
              <a:rPr lang="en-US" sz="3200" dirty="0" smtClean="0"/>
              <a:t> </a:t>
            </a:r>
            <a:r>
              <a:rPr lang="en-US" sz="3200" dirty="0" smtClean="0"/>
              <a:t>years ago.</a:t>
            </a:r>
          </a:p>
          <a:p>
            <a:r>
              <a:rPr lang="en-US" sz="3200" dirty="0" smtClean="0"/>
              <a:t>Every year, floods on the Tigris and Euphrates rivers brought </a:t>
            </a:r>
            <a:r>
              <a:rPr lang="en-US" sz="3200" b="1" u="sng" dirty="0" smtClean="0">
                <a:solidFill>
                  <a:srgbClr val="FF0000"/>
                </a:solidFill>
              </a:rPr>
              <a:t>silt</a:t>
            </a:r>
            <a:r>
              <a:rPr lang="en-US" sz="3200" dirty="0" smtClean="0"/>
              <a:t>, a mixture of rich </a:t>
            </a:r>
            <a:r>
              <a:rPr lang="en-US" sz="3200" dirty="0" smtClean="0"/>
              <a:t>_________</a:t>
            </a:r>
            <a:r>
              <a:rPr lang="en-US" sz="3200" dirty="0" smtClean="0"/>
              <a:t> </a:t>
            </a:r>
            <a:r>
              <a:rPr lang="en-US" sz="3200" dirty="0" smtClean="0"/>
              <a:t>and tiny </a:t>
            </a:r>
            <a:r>
              <a:rPr lang="en-US" sz="3200" dirty="0" smtClean="0"/>
              <a:t>_____________</a:t>
            </a:r>
            <a:r>
              <a:rPr lang="en-US" sz="3200" dirty="0" smtClean="0"/>
              <a:t>, </a:t>
            </a:r>
            <a:r>
              <a:rPr lang="en-US" sz="3200" dirty="0" smtClean="0"/>
              <a:t>to the land.  </a:t>
            </a:r>
          </a:p>
          <a:p>
            <a:pPr lvl="1"/>
            <a:r>
              <a:rPr lang="en-US" sz="3200" dirty="0" smtClean="0"/>
              <a:t>The fertile silt made the land ideal for </a:t>
            </a:r>
            <a:r>
              <a:rPr lang="en-US" sz="3200" dirty="0" smtClean="0"/>
              <a:t>________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r>
              <a:rPr lang="en-US" sz="3200" dirty="0" smtClean="0"/>
              <a:t>Plentiful </a:t>
            </a:r>
            <a:r>
              <a:rPr lang="en-US" sz="3200" dirty="0" smtClean="0"/>
              <a:t>___________</a:t>
            </a:r>
            <a:r>
              <a:rPr lang="en-US" sz="3200" dirty="0" smtClean="0"/>
              <a:t> </a:t>
            </a:r>
            <a:r>
              <a:rPr lang="en-US" sz="3200" dirty="0" smtClean="0"/>
              <a:t>led to population growth, and </a:t>
            </a:r>
            <a:r>
              <a:rPr lang="en-US" sz="3200" dirty="0" smtClean="0"/>
              <a:t>__________________</a:t>
            </a:r>
            <a:r>
              <a:rPr lang="en-US" sz="3200" dirty="0" smtClean="0"/>
              <a:t> </a:t>
            </a:r>
            <a:r>
              <a:rPr lang="en-US" sz="3200" dirty="0" smtClean="0"/>
              <a:t>formed.</a:t>
            </a:r>
          </a:p>
          <a:p>
            <a:pPr lvl="1"/>
            <a:r>
              <a:rPr lang="en-US" sz="3200" dirty="0" smtClean="0"/>
              <a:t>Eventually, these early villages developed into the world’s first </a:t>
            </a:r>
            <a:r>
              <a:rPr lang="en-US" sz="3200" dirty="0" smtClean="0"/>
              <a:t>____________________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-Botan-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686800" cy="57680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</TotalTime>
  <Words>535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Chapter 5  History of the Fertile Crescent</vt:lpstr>
      <vt:lpstr> The Main Idea</vt:lpstr>
      <vt:lpstr>The BIG Idea</vt:lpstr>
      <vt:lpstr>PowerPoint Presentation</vt:lpstr>
      <vt:lpstr>The Land Between the Rivers</vt:lpstr>
      <vt:lpstr>PowerPoint Presentation</vt:lpstr>
      <vt:lpstr>PowerPoint Presentation</vt:lpstr>
      <vt:lpstr>The Rise of Civilization</vt:lpstr>
      <vt:lpstr>PowerPoint Presentation</vt:lpstr>
      <vt:lpstr>Farming and Cities</vt:lpstr>
      <vt:lpstr>Controlling Water</vt:lpstr>
      <vt:lpstr>PowerPoint Presentation</vt:lpstr>
      <vt:lpstr>Food Surpluses</vt:lpstr>
      <vt:lpstr>PowerPoint Presentation</vt:lpstr>
      <vt:lpstr>Food Surpluses (continued)</vt:lpstr>
      <vt:lpstr>Appearances of Cities</vt:lpstr>
      <vt:lpstr>Section 1 Assessment/Review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 History of the Fertile Crescent</dc:title>
  <dc:creator>SECURITY</dc:creator>
  <cp:lastModifiedBy>OCSD</cp:lastModifiedBy>
  <cp:revision>26</cp:revision>
  <dcterms:created xsi:type="dcterms:W3CDTF">2015-12-01T20:45:15Z</dcterms:created>
  <dcterms:modified xsi:type="dcterms:W3CDTF">2015-12-02T12:19:53Z</dcterms:modified>
</cp:coreProperties>
</file>