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8" r:id="rId7"/>
    <p:sldId id="260" r:id="rId8"/>
    <p:sldId id="269" r:id="rId9"/>
    <p:sldId id="261" r:id="rId10"/>
    <p:sldId id="270" r:id="rId11"/>
    <p:sldId id="262" r:id="rId12"/>
    <p:sldId id="263" r:id="rId13"/>
    <p:sldId id="271" r:id="rId14"/>
    <p:sldId id="272" r:id="rId15"/>
    <p:sldId id="264" r:id="rId16"/>
    <p:sldId id="273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2094-5694-4182-B95A-E381D135681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D0ED-BFB7-476C-83CD-044E5412D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2094-5694-4182-B95A-E381D135681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D0ED-BFB7-476C-83CD-044E5412D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2094-5694-4182-B95A-E381D135681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D0ED-BFB7-476C-83CD-044E5412D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2094-5694-4182-B95A-E381D135681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D0ED-BFB7-476C-83CD-044E5412D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2094-5694-4182-B95A-E381D135681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D0ED-BFB7-476C-83CD-044E5412D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2094-5694-4182-B95A-E381D135681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D0ED-BFB7-476C-83CD-044E5412D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2094-5694-4182-B95A-E381D135681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D0ED-BFB7-476C-83CD-044E5412D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2094-5694-4182-B95A-E381D135681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D0ED-BFB7-476C-83CD-044E5412D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2094-5694-4182-B95A-E381D135681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D0ED-BFB7-476C-83CD-044E5412D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2094-5694-4182-B95A-E381D135681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D0ED-BFB7-476C-83CD-044E5412D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2094-5694-4182-B95A-E381D135681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D0ED-BFB7-476C-83CD-044E5412D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82094-5694-4182-B95A-E381D135681A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D0ED-BFB7-476C-83CD-044E5412D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Chapter 5 Section 3 &amp; 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Sumerian Achievements &amp;</a:t>
            </a:r>
            <a:br>
              <a:rPr lang="en-US" i="1" dirty="0" smtClean="0"/>
            </a:br>
            <a:r>
              <a:rPr lang="en-US" i="1" dirty="0" smtClean="0"/>
              <a:t>Later Peoples of the Fertile Crescent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Pages 127-133</a:t>
            </a:r>
            <a:endParaRPr lang="en-US" dirty="0"/>
          </a:p>
        </p:txBody>
      </p:sp>
      <p:pic>
        <p:nvPicPr>
          <p:cNvPr id="1026" name="Picture 2" descr="C:\Users\SECURITY\AppData\Local\Microsoft\Windows\Temporary Internet Files\Content.IE5\AXL8NCRK\cuneiformcartoon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81400"/>
            <a:ext cx="2286000" cy="2913256"/>
          </a:xfrm>
          <a:prstGeom prst="rect">
            <a:avLst/>
          </a:prstGeom>
          <a:noFill/>
        </p:spPr>
      </p:pic>
      <p:pic>
        <p:nvPicPr>
          <p:cNvPr id="1027" name="Picture 3" descr="C:\Users\SECURITY\AppData\Local\Microsoft\Windows\Temporary Internet Files\Content.IE5\8MXLQFLE\Hammurabi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05200"/>
            <a:ext cx="2362200" cy="2955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cient-sumer-civ-missing-sha-4-728 (1).jpg"/>
          <p:cNvPicPr>
            <a:picLocks noChangeAspect="1"/>
          </p:cNvPicPr>
          <p:nvPr/>
        </p:nvPicPr>
        <p:blipFill>
          <a:blip r:embed="rId2" cstate="print"/>
          <a:srcRect r="549" b="13370"/>
          <a:stretch>
            <a:fillRect/>
          </a:stretch>
        </p:blipFill>
        <p:spPr>
          <a:xfrm>
            <a:off x="457200" y="228600"/>
            <a:ext cx="4457700" cy="2912282"/>
          </a:xfrm>
          <a:prstGeom prst="rect">
            <a:avLst/>
          </a:prstGeom>
        </p:spPr>
      </p:pic>
      <p:pic>
        <p:nvPicPr>
          <p:cNvPr id="3" name="Picture 2" descr="89087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352800"/>
            <a:ext cx="3386666" cy="2438400"/>
          </a:xfrm>
          <a:prstGeom prst="rect">
            <a:avLst/>
          </a:prstGeom>
        </p:spPr>
      </p:pic>
      <p:pic>
        <p:nvPicPr>
          <p:cNvPr id="4" name="Picture 3" descr="mesopotamia-12-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971800"/>
            <a:ext cx="4800600" cy="3604212"/>
          </a:xfrm>
          <a:prstGeom prst="rect">
            <a:avLst/>
          </a:prstGeom>
        </p:spPr>
      </p:pic>
      <p:pic>
        <p:nvPicPr>
          <p:cNvPr id="5" name="Picture 4" descr="9e52fba4c8055a72ffff8247ffffe4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04800"/>
            <a:ext cx="1815975" cy="29539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Math and Science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The Sumerians develop a _________ system based on the number </a:t>
            </a:r>
            <a:r>
              <a:rPr lang="en-US" sz="4000" b="1" dirty="0" smtClean="0"/>
              <a:t>60</a:t>
            </a:r>
            <a:r>
              <a:rPr lang="en-US" dirty="0" smtClean="0"/>
              <a:t>.  </a:t>
            </a:r>
            <a:endParaRPr lang="en-US" dirty="0"/>
          </a:p>
          <a:p>
            <a:r>
              <a:rPr lang="en-US" dirty="0" smtClean="0"/>
              <a:t>They divided a circle into _________ degrees.</a:t>
            </a:r>
          </a:p>
          <a:p>
            <a:r>
              <a:rPr lang="en-US" dirty="0" smtClean="0"/>
              <a:t>Divided a year into __ months – a factor of 60.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he-sumerians-19-638.jpg"/>
          <p:cNvPicPr>
            <a:picLocks noChangeAspect="1"/>
          </p:cNvPicPr>
          <p:nvPr/>
        </p:nvPicPr>
        <p:blipFill>
          <a:blip r:embed="rId2" cstate="print"/>
          <a:srcRect l="8621" b="18802"/>
          <a:stretch>
            <a:fillRect/>
          </a:stretch>
        </p:blipFill>
        <p:spPr>
          <a:xfrm>
            <a:off x="1981200" y="3657600"/>
            <a:ext cx="5553075" cy="27765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Arts of Sumer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Architecture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Sumerians’ skills in the field of art, metalwork, and </a:t>
            </a:r>
            <a:r>
              <a:rPr lang="en-US" b="1" u="sng" dirty="0" smtClean="0"/>
              <a:t>architecture</a:t>
            </a:r>
            <a:r>
              <a:rPr lang="en-US" dirty="0" smtClean="0"/>
              <a:t>-the science of building-are well known to us.</a:t>
            </a:r>
          </a:p>
          <a:p>
            <a:r>
              <a:rPr lang="en-US" dirty="0" smtClean="0"/>
              <a:t>Wealthy Sumerians lived in large _____________.</a:t>
            </a:r>
          </a:p>
          <a:p>
            <a:r>
              <a:rPr lang="en-US" dirty="0" smtClean="0"/>
              <a:t>_____ Sumerians lived in small one-story houses.</a:t>
            </a:r>
          </a:p>
          <a:p>
            <a:r>
              <a:rPr lang="en-US" dirty="0" smtClean="0"/>
              <a:t>City centers were dominated by their temples, the largest and most impressive buildings in Sumer.</a:t>
            </a:r>
          </a:p>
          <a:p>
            <a:pPr lvl="1"/>
            <a:r>
              <a:rPr lang="en-US" dirty="0" smtClean="0"/>
              <a:t>A </a:t>
            </a:r>
            <a:r>
              <a:rPr lang="en-US" b="1" u="sng" dirty="0" smtClean="0"/>
              <a:t>ziggurat</a:t>
            </a:r>
            <a:r>
              <a:rPr lang="en-US" dirty="0" smtClean="0"/>
              <a:t>, a __________-shaped temple, rose high above the city.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-Ziggurat-of-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osumerian_ziggurat13601300209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8810"/>
            <a:ext cx="9144000" cy="38603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Arts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Sumerian ____________ produced many fine works.</a:t>
            </a:r>
          </a:p>
          <a:p>
            <a:pPr lvl="1"/>
            <a:r>
              <a:rPr lang="en-US" sz="2400" dirty="0" smtClean="0"/>
              <a:t>Statues of ________, jewelry, pottery and cylinder seals are just a few examples of the Sumerian artists works.</a:t>
            </a:r>
          </a:p>
          <a:p>
            <a:r>
              <a:rPr lang="en-US" sz="2800" dirty="0" smtClean="0"/>
              <a:t> Cylinder _________ are perhaps Sumer’s most famous works of art.  These small objects were stone cylinders engraved with designs.</a:t>
            </a:r>
          </a:p>
          <a:p>
            <a:pPr lvl="1"/>
            <a:r>
              <a:rPr lang="en-US" sz="2400" dirty="0" smtClean="0"/>
              <a:t>People could use the seals to “sign” documents or for decorations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rcRect t="23422" r="15789" b="14053"/>
          <a:stretch>
            <a:fillRect/>
          </a:stretch>
        </p:blipFill>
        <p:spPr>
          <a:xfrm>
            <a:off x="4648200" y="4495800"/>
            <a:ext cx="3657600" cy="2034158"/>
          </a:xfrm>
          <a:prstGeom prst="rect">
            <a:avLst/>
          </a:prstGeom>
        </p:spPr>
      </p:pic>
      <p:pic>
        <p:nvPicPr>
          <p:cNvPr id="5" name="Picture 4" descr="Cylinder_seal_Shamash_Louvre_AO9132.jpg"/>
          <p:cNvPicPr>
            <a:picLocks noChangeAspect="1"/>
          </p:cNvPicPr>
          <p:nvPr/>
        </p:nvPicPr>
        <p:blipFill>
          <a:blip r:embed="rId3" cstate="print"/>
          <a:srcRect t="7576" r="3362" b="5303"/>
          <a:stretch>
            <a:fillRect/>
          </a:stretch>
        </p:blipFill>
        <p:spPr>
          <a:xfrm>
            <a:off x="685800" y="4648200"/>
            <a:ext cx="35052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Chapter 5 Section 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Later Peoples of the Fertile Crescent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1792 BC, Hammurabi became Babylon’s _____  </a:t>
            </a:r>
          </a:p>
          <a:p>
            <a:pPr lvl="1"/>
            <a:r>
              <a:rPr lang="en-US" dirty="0" smtClean="0"/>
              <a:t>He would become the city’s greatest ruler.</a:t>
            </a:r>
          </a:p>
          <a:p>
            <a:pPr lvl="1"/>
            <a:r>
              <a:rPr lang="en-US" dirty="0" smtClean="0"/>
              <a:t>He was a brilliant ____________ leader.</a:t>
            </a:r>
          </a:p>
          <a:p>
            <a:pPr lvl="1"/>
            <a:r>
              <a:rPr lang="en-US" dirty="0" smtClean="0"/>
              <a:t>He is best known for his code of laws.</a:t>
            </a:r>
          </a:p>
          <a:p>
            <a:r>
              <a:rPr lang="en-US" b="1" u="sng" dirty="0" smtClean="0"/>
              <a:t>Hammurabi’s Code </a:t>
            </a:r>
            <a:r>
              <a:rPr lang="en-US" dirty="0" smtClean="0"/>
              <a:t>was a set of _______ laws that dealt with almost every part of daily life.</a:t>
            </a:r>
          </a:p>
          <a:p>
            <a:pPr lvl="1"/>
            <a:r>
              <a:rPr lang="en-US" dirty="0" smtClean="0"/>
              <a:t>It contained some ideas that are still found in ________ today.</a:t>
            </a:r>
          </a:p>
          <a:p>
            <a:pPr lvl="1"/>
            <a:r>
              <a:rPr lang="en-US" dirty="0" smtClean="0"/>
              <a:t>It was important it was written down for all to _____.  People all over the empire could read exactly what was ___________ the law.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Sumerians based their mathematical system on what number ?</a:t>
            </a:r>
          </a:p>
          <a:p>
            <a:r>
              <a:rPr lang="en-US" dirty="0" smtClean="0"/>
              <a:t>What was the center of most Sumerian cities?</a:t>
            </a:r>
          </a:p>
          <a:p>
            <a:r>
              <a:rPr lang="en-US" dirty="0" smtClean="0"/>
              <a:t>What different types of art did the Sumerians create?</a:t>
            </a:r>
          </a:p>
          <a:p>
            <a:r>
              <a:rPr lang="en-US" dirty="0" smtClean="0"/>
              <a:t>Why do you think writing is one of history’s most important cultural advances?</a:t>
            </a:r>
          </a:p>
          <a:p>
            <a:r>
              <a:rPr lang="en-US" dirty="0" smtClean="0"/>
              <a:t>What was the basic Sumerian building material?  Why?</a:t>
            </a:r>
          </a:p>
          <a:p>
            <a:r>
              <a:rPr lang="en-US" dirty="0" smtClean="0"/>
              <a:t>Which invention </a:t>
            </a:r>
            <a:r>
              <a:rPr lang="en-US" smtClean="0"/>
              <a:t>or legacy </a:t>
            </a:r>
            <a:r>
              <a:rPr lang="en-US" dirty="0" smtClean="0"/>
              <a:t>of the Sumerians do you think was the most important?  Why?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Main Ideas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Sumerians invented the world’s first writing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Advances and inventions changed Sumerian lives.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Many types of art developed in Sumer.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Babylonians conquered Mesopotamia and created a code of law.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BIG Ideas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The Sumerians made many advances that helped their society develop.</a:t>
            </a:r>
          </a:p>
          <a:p>
            <a:r>
              <a:rPr lang="en-US" dirty="0" smtClean="0"/>
              <a:t>After the Sumerians, many cultures ruled parts of the Fertile Crescent.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Invention of Writing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Sumerians made one of the greatest cultural advances in history.</a:t>
            </a:r>
          </a:p>
          <a:p>
            <a:r>
              <a:rPr lang="en-US" dirty="0" smtClean="0"/>
              <a:t>They developed </a:t>
            </a:r>
            <a:r>
              <a:rPr lang="en-US" b="1" u="sng" dirty="0" smtClean="0"/>
              <a:t>cuneiform</a:t>
            </a:r>
            <a:r>
              <a:rPr lang="en-US" dirty="0" smtClean="0"/>
              <a:t>, the world’s first system of _____________.</a:t>
            </a:r>
          </a:p>
          <a:p>
            <a:pPr lvl="1"/>
            <a:r>
              <a:rPr lang="en-US" dirty="0" smtClean="0"/>
              <a:t>They wrote on clay ________________ with a special tool called a ____________.</a:t>
            </a:r>
          </a:p>
          <a:p>
            <a:pPr lvl="1"/>
            <a:r>
              <a:rPr lang="en-US" dirty="0" smtClean="0"/>
              <a:t>Cuneiform symbols could represent syllables, or basic parts of words.</a:t>
            </a:r>
          </a:p>
          <a:p>
            <a:pPr lvl="2"/>
            <a:r>
              <a:rPr lang="en-US" dirty="0" smtClean="0"/>
              <a:t>They could express more complex ______________.</a:t>
            </a:r>
          </a:p>
          <a:p>
            <a:r>
              <a:rPr lang="en-US" dirty="0" smtClean="0"/>
              <a:t>Earlier written communication had used </a:t>
            </a:r>
            <a:r>
              <a:rPr lang="en-US" b="1" u="sng" dirty="0" smtClean="0"/>
              <a:t>pictographs</a:t>
            </a:r>
            <a:r>
              <a:rPr lang="en-US" dirty="0" smtClean="0"/>
              <a:t>, or ____________ symbols that represented an object.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erian-egyptian-example.gif"/>
          <p:cNvPicPr>
            <a:picLocks noChangeAspect="1"/>
          </p:cNvPicPr>
          <p:nvPr/>
        </p:nvPicPr>
        <p:blipFill>
          <a:blip r:embed="rId2" cstate="print"/>
          <a:srcRect r="46667"/>
          <a:stretch>
            <a:fillRect/>
          </a:stretch>
        </p:blipFill>
        <p:spPr>
          <a:xfrm>
            <a:off x="457200" y="304800"/>
            <a:ext cx="8305800" cy="62033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neiform-alphab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55382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Invention of Writing</a:t>
            </a:r>
            <a:r>
              <a:rPr lang="en-US" sz="2400" dirty="0" smtClean="0">
                <a:solidFill>
                  <a:srgbClr val="0070C0"/>
                </a:solidFill>
              </a:rPr>
              <a:t>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Cuneiform was first used to keep ___________ records.</a:t>
            </a:r>
          </a:p>
          <a:p>
            <a:pPr lvl="1"/>
            <a:r>
              <a:rPr lang="en-US" dirty="0" smtClean="0"/>
              <a:t>A </a:t>
            </a:r>
            <a:r>
              <a:rPr lang="en-US" b="1" u="sng" dirty="0" smtClean="0"/>
              <a:t>scribe</a:t>
            </a:r>
            <a:r>
              <a:rPr lang="en-US" dirty="0" smtClean="0"/>
              <a:t>, or writer, would be hired to keep track of the items people ______________.</a:t>
            </a:r>
          </a:p>
          <a:p>
            <a:pPr lvl="2"/>
            <a:r>
              <a:rPr lang="en-US" dirty="0" smtClean="0"/>
              <a:t>Becoming a scribe was a way to move up in social classes.</a:t>
            </a:r>
          </a:p>
          <a:p>
            <a:pPr lvl="2"/>
            <a:r>
              <a:rPr lang="en-US" dirty="0" smtClean="0"/>
              <a:t>They wrote works on history, law, grammar and math.</a:t>
            </a:r>
          </a:p>
          <a:p>
            <a:r>
              <a:rPr lang="en-US" dirty="0" smtClean="0"/>
              <a:t>One famous </a:t>
            </a:r>
            <a:r>
              <a:rPr lang="en-US" b="1" u="sng" dirty="0" smtClean="0"/>
              <a:t>epic</a:t>
            </a:r>
            <a:r>
              <a:rPr lang="en-US" dirty="0" smtClean="0"/>
              <a:t>, long poems that tell the stories of heroes, was </a:t>
            </a:r>
            <a:r>
              <a:rPr lang="en-US" i="1" dirty="0" smtClean="0"/>
              <a:t>The Epic of Gilgamesh </a:t>
            </a:r>
            <a:r>
              <a:rPr lang="en-US" dirty="0" smtClean="0"/>
              <a:t>about a legendary Sumerian ___________.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lg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228600"/>
            <a:ext cx="50800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Advances and Inventions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Technical Advances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Sumerians’ most important developments was the </a:t>
            </a:r>
            <a:r>
              <a:rPr lang="en-US" b="1" dirty="0" smtClean="0"/>
              <a:t>wheel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plow</a:t>
            </a:r>
            <a:r>
              <a:rPr lang="en-US" dirty="0" smtClean="0"/>
              <a:t> was another important Sumerian invention.</a:t>
            </a:r>
          </a:p>
          <a:p>
            <a:pPr lvl="1"/>
            <a:r>
              <a:rPr lang="en-US" dirty="0" smtClean="0"/>
              <a:t>The plow greatly ________ farm/food production!</a:t>
            </a:r>
          </a:p>
          <a:p>
            <a:r>
              <a:rPr lang="en-US" dirty="0" smtClean="0"/>
              <a:t>They invented </a:t>
            </a:r>
            <a:r>
              <a:rPr lang="en-US" b="1" dirty="0" smtClean="0"/>
              <a:t>sewer systems, makeup, glass jewelry, bronze</a:t>
            </a:r>
            <a:r>
              <a:rPr lang="en-US" dirty="0" smtClean="0"/>
              <a:t> and a </a:t>
            </a:r>
            <a:r>
              <a:rPr lang="en-US" b="1" dirty="0" smtClean="0"/>
              <a:t>_________ </a:t>
            </a:r>
            <a:r>
              <a:rPr lang="en-US" dirty="0" smtClean="0"/>
              <a:t>using water.</a:t>
            </a:r>
          </a:p>
          <a:p>
            <a:r>
              <a:rPr lang="en-US" u="sng" dirty="0" smtClean="0"/>
              <a:t>These inventions greatly improved daily life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609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Chapter 5 Section 3 &amp; 4 Sumerian Achievements &amp; Later Peoples of the Fertile Crescent</vt:lpstr>
      <vt:lpstr>Main Ideas</vt:lpstr>
      <vt:lpstr>The BIG Ideas</vt:lpstr>
      <vt:lpstr>Invention of Writing</vt:lpstr>
      <vt:lpstr>PowerPoint Presentation</vt:lpstr>
      <vt:lpstr>PowerPoint Presentation</vt:lpstr>
      <vt:lpstr>Invention of Writing (continued)</vt:lpstr>
      <vt:lpstr>PowerPoint Presentation</vt:lpstr>
      <vt:lpstr>Advances and Inventions Technical Advances</vt:lpstr>
      <vt:lpstr>PowerPoint Presentation</vt:lpstr>
      <vt:lpstr>Math and Science</vt:lpstr>
      <vt:lpstr>The Arts of Sumer Architecture</vt:lpstr>
      <vt:lpstr>PowerPoint Presentation</vt:lpstr>
      <vt:lpstr>PowerPoint Presentation</vt:lpstr>
      <vt:lpstr>The Arts</vt:lpstr>
      <vt:lpstr>Chapter 5 Section 4 Later Peoples of the Fertile Crescent</vt:lpstr>
      <vt:lpstr>Review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Section 3 &amp; 4 Sumerian Achievements &amp; Later Peoples of the Fertile Crescent</dc:title>
  <dc:creator>SECURITY</dc:creator>
  <cp:lastModifiedBy>OCSD</cp:lastModifiedBy>
  <cp:revision>17</cp:revision>
  <dcterms:created xsi:type="dcterms:W3CDTF">2015-12-05T20:58:47Z</dcterms:created>
  <dcterms:modified xsi:type="dcterms:W3CDTF">2015-12-07T19:03:03Z</dcterms:modified>
</cp:coreProperties>
</file>