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75" r:id="rId5"/>
    <p:sldId id="258" r:id="rId6"/>
    <p:sldId id="269" r:id="rId7"/>
    <p:sldId id="270" r:id="rId8"/>
    <p:sldId id="272" r:id="rId9"/>
    <p:sldId id="271" r:id="rId10"/>
    <p:sldId id="267" r:id="rId11"/>
    <p:sldId id="278" r:id="rId12"/>
    <p:sldId id="259" r:id="rId13"/>
    <p:sldId id="268" r:id="rId14"/>
    <p:sldId id="260" r:id="rId15"/>
    <p:sldId id="261" r:id="rId16"/>
    <p:sldId id="262" r:id="rId17"/>
    <p:sldId id="263" r:id="rId18"/>
    <p:sldId id="264" r:id="rId19"/>
    <p:sldId id="274" r:id="rId20"/>
    <p:sldId id="276" r:id="rId21"/>
    <p:sldId id="277" r:id="rId22"/>
    <p:sldId id="273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F08E-AFA5-409D-A1CF-8B9A380482C3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94F-3CDB-4CFB-A320-E5C4F0612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en/1/1d/OetzitheIceman02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hyperlink" Target="http://en.wikipedia.org/wiki/File:OetzitheIceman-flintknif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OetzitheIceman-glacier-199109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OetzitheIceman-glacier-199109b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Iceman of the Alps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World Book </a:t>
            </a:r>
          </a:p>
          <a:p>
            <a:r>
              <a:rPr lang="en-US" dirty="0" smtClean="0"/>
              <a:t>Pages 32 - 37</a:t>
            </a:r>
            <a:endParaRPr lang="en-US" dirty="0"/>
          </a:p>
        </p:txBody>
      </p:sp>
      <p:pic>
        <p:nvPicPr>
          <p:cNvPr id="1026" name="Picture 2" descr="C:\Documents and Settings\corelld\Local Settings\Temporary Internet Files\Content.IE5\UEZWZ4AN\MP9004444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"/>
            <a:ext cx="3238500" cy="2152650"/>
          </a:xfrm>
          <a:prstGeom prst="rect">
            <a:avLst/>
          </a:prstGeom>
          <a:noFill/>
        </p:spPr>
      </p:pic>
      <p:pic>
        <p:nvPicPr>
          <p:cNvPr id="1027" name="Picture 3" descr="C:\Documents and Settings\corelld\Local Settings\Temporary Internet Files\Content.IE5\PI5KIAWP\MP90044426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362200" cy="3149600"/>
          </a:xfrm>
          <a:prstGeom prst="rect">
            <a:avLst/>
          </a:prstGeom>
          <a:noFill/>
        </p:spPr>
      </p:pic>
      <p:pic>
        <p:nvPicPr>
          <p:cNvPr id="1031" name="Picture 7" descr="C:\Documents and Settings\corelld\Local Settings\Temporary Internet Files\Content.IE5\PI5KIAWP\MP90042551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276600"/>
            <a:ext cx="2209800" cy="331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1.american.edu/TED/images4/ice_a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5034"/>
            <a:ext cx="8077200" cy="589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heage.com.au/ffximage/2005/07/17/shoes_wideweb__430x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394834" cy="550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3581399"/>
          </a:xfrm>
        </p:spPr>
        <p:txBody>
          <a:bodyPr/>
          <a:lstStyle/>
          <a:p>
            <a:r>
              <a:rPr lang="en-US" dirty="0" err="1" smtClean="0"/>
              <a:t>Konrad</a:t>
            </a:r>
            <a:r>
              <a:rPr lang="en-US" dirty="0" smtClean="0"/>
              <a:t> </a:t>
            </a:r>
            <a:r>
              <a:rPr lang="en-US" dirty="0" err="1" smtClean="0"/>
              <a:t>Spindler</a:t>
            </a:r>
            <a:r>
              <a:rPr lang="en-US" dirty="0" smtClean="0"/>
              <a:t> came to investigate the discovery and determine his age– he announced his conclusion “Roughly 4,000 years old!”</a:t>
            </a:r>
          </a:p>
          <a:p>
            <a:pPr lvl="1"/>
            <a:r>
              <a:rPr lang="en-US" dirty="0" smtClean="0"/>
              <a:t>Later, detailed testing would prove that the Iceman was actually 5,300 years old.</a:t>
            </a:r>
          </a:p>
          <a:p>
            <a:pPr lvl="1"/>
            <a:r>
              <a:rPr lang="en-US" dirty="0" smtClean="0"/>
              <a:t>The Iceman lived during the prehistoric time.</a:t>
            </a:r>
          </a:p>
        </p:txBody>
      </p:sp>
      <p:pic>
        <p:nvPicPr>
          <p:cNvPr id="3076" name="Picture 4" descr="File:OetzitheIceman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3200400" cy="2497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1.american.edu/TED/images4/ice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4114800" cy="6500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The amazing part of the find is that he was found with tools and clothes he used every day.</a:t>
            </a:r>
          </a:p>
          <a:p>
            <a:pPr lvl="1"/>
            <a:r>
              <a:rPr lang="en-US" dirty="0" smtClean="0"/>
              <a:t>He brought priceless artifacts into the 1990s.</a:t>
            </a:r>
            <a:endParaRPr lang="en-US" dirty="0"/>
          </a:p>
        </p:txBody>
      </p:sp>
      <p:pic>
        <p:nvPicPr>
          <p:cNvPr id="4099" name="Picture 3" descr="C:\Documents and Settings\corelld\Local Settings\Temporary Internet Files\Content.IE5\XJ6ECEHW\MCj043667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62400" cy="3747689"/>
          </a:xfrm>
          <a:prstGeom prst="rect">
            <a:avLst/>
          </a:prstGeom>
          <a:noFill/>
        </p:spPr>
      </p:pic>
      <p:pic>
        <p:nvPicPr>
          <p:cNvPr id="4101" name="Picture 5" descr="http://www.crystalinks.com/otzi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43226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Archaeologists’ first task was to map the site.</a:t>
            </a:r>
          </a:p>
          <a:p>
            <a:r>
              <a:rPr lang="en-US" dirty="0" smtClean="0"/>
              <a:t>Next, they melted the snow.</a:t>
            </a:r>
          </a:p>
          <a:p>
            <a:pPr lvl="1"/>
            <a:r>
              <a:rPr lang="en-US" dirty="0" smtClean="0"/>
              <a:t>The melted snow was filtered three times.</a:t>
            </a:r>
          </a:p>
          <a:p>
            <a:pPr lvl="2"/>
            <a:r>
              <a:rPr lang="en-US" dirty="0" smtClean="0"/>
              <a:t>They found flecks of wheat.</a:t>
            </a:r>
          </a:p>
          <a:p>
            <a:pPr lvl="3"/>
            <a:r>
              <a:rPr lang="en-US" dirty="0" smtClean="0"/>
              <a:t>This proved he had contact with a village where wheat was grown.</a:t>
            </a:r>
          </a:p>
          <a:p>
            <a:pPr lvl="2"/>
            <a:r>
              <a:rPr lang="en-US" dirty="0" smtClean="0"/>
              <a:t>They found 2000 grains of pollen from the alder and pine trees.</a:t>
            </a:r>
          </a:p>
          <a:p>
            <a:pPr lvl="3"/>
            <a:r>
              <a:rPr lang="en-US" dirty="0" smtClean="0"/>
              <a:t>Scientists reason he died during the spring when pine and alder trees give off most pollen.</a:t>
            </a:r>
            <a:endParaRPr lang="en-US" dirty="0"/>
          </a:p>
        </p:txBody>
      </p:sp>
      <p:pic>
        <p:nvPicPr>
          <p:cNvPr id="5123" name="Picture 3" descr="C:\Documents and Settings\corelld\Local Settings\Temporary Internet Files\Content.IE5\WOB27K4J\MPj042210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648200"/>
            <a:ext cx="1752600" cy="1940176"/>
          </a:xfrm>
          <a:prstGeom prst="rect">
            <a:avLst/>
          </a:prstGeom>
          <a:noFill/>
        </p:spPr>
      </p:pic>
      <p:pic>
        <p:nvPicPr>
          <p:cNvPr id="1026" name="Picture 2" descr="C:\Documents and Settings\corelld\Local Settings\Temporary Internet Files\Content.IE5\YOYTDXWA\MCPE0235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2213708" cy="2242459"/>
          </a:xfrm>
          <a:prstGeom prst="rect">
            <a:avLst/>
          </a:prstGeom>
          <a:noFill/>
        </p:spPr>
      </p:pic>
      <p:pic>
        <p:nvPicPr>
          <p:cNvPr id="1028" name="Picture 4" descr="C:\Documents and Settings\corelld\Local Settings\Temporary Internet Files\Content.IE5\XJ6ECEHW\MCj041356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2133600" cy="1921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Equipped for Survival</a:t>
            </a:r>
          </a:p>
          <a:p>
            <a:pPr lvl="1"/>
            <a:r>
              <a:rPr lang="en-US" dirty="0" smtClean="0"/>
              <a:t>Scientists believe the Iceman was equipped for survival.  He was carrying a small net to catch birds, a pouch that held a bone needle to repair clothing, flint blades, a fire starter and a “medicine chest.”    </a:t>
            </a:r>
          </a:p>
          <a:p>
            <a:pPr lvl="1"/>
            <a:r>
              <a:rPr lang="en-US" dirty="0" smtClean="0"/>
              <a:t>His “medicine chest” consisted of two small beads of fungus on a leather strap.</a:t>
            </a:r>
          </a:p>
          <a:p>
            <a:pPr lvl="1"/>
            <a:r>
              <a:rPr lang="en-US" dirty="0" smtClean="0"/>
              <a:t>His fire starter was tiny crystals of sulfur and iron attached to black fungus</a:t>
            </a:r>
            <a:endParaRPr lang="en-US" dirty="0"/>
          </a:p>
        </p:txBody>
      </p:sp>
      <p:pic>
        <p:nvPicPr>
          <p:cNvPr id="7170" name="Picture 2" descr="http://upload.wikimedia.org/wikipedia/en/3/31/OetzitheIceman-flintknif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7203">
            <a:off x="6593192" y="4601671"/>
            <a:ext cx="1799220" cy="2469878"/>
          </a:xfrm>
          <a:prstGeom prst="rect">
            <a:avLst/>
          </a:prstGeom>
          <a:noFill/>
        </p:spPr>
      </p:pic>
      <p:pic>
        <p:nvPicPr>
          <p:cNvPr id="1027" name="Picture 3" descr="C:\Documents and Settings\corelld\Local Settings\Temporary Internet Files\Content.IE5\JLNLS65L\MCj040598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08352"/>
            <a:ext cx="1600200" cy="1538215"/>
          </a:xfrm>
          <a:prstGeom prst="rect">
            <a:avLst/>
          </a:prstGeom>
          <a:noFill/>
        </p:spPr>
      </p:pic>
      <p:pic>
        <p:nvPicPr>
          <p:cNvPr id="1028" name="Picture 4" descr="C:\Documents and Settings\corelld\Local Settings\Temporary Internet Files\Content.IE5\YOYTDXWA\MCj025178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257800"/>
            <a:ext cx="1821485" cy="1411834"/>
          </a:xfrm>
          <a:prstGeom prst="rect">
            <a:avLst/>
          </a:prstGeom>
          <a:noFill/>
        </p:spPr>
      </p:pic>
      <p:pic>
        <p:nvPicPr>
          <p:cNvPr id="1029" name="Picture 5" descr="C:\Documents and Settings\corelld\Local Settings\Temporary Internet Files\Content.IE5\WOB27K4J\MCj0322449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0737" y="1905000"/>
            <a:ext cx="1283263" cy="1087170"/>
          </a:xfrm>
          <a:prstGeom prst="rect">
            <a:avLst/>
          </a:prstGeom>
          <a:noFill/>
        </p:spPr>
      </p:pic>
      <p:pic>
        <p:nvPicPr>
          <p:cNvPr id="1030" name="Picture 6" descr="C:\Documents and Settings\corelld\Local Settings\Temporary Internet Files\Content.IE5\7FDEBORZ\MCj0441405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8625" y="152400"/>
            <a:ext cx="1095375" cy="13826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Examining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Iceman was 5 feet 2 inches tall.</a:t>
            </a:r>
          </a:p>
          <a:p>
            <a:r>
              <a:rPr lang="en-US" dirty="0" smtClean="0"/>
              <a:t>Due to the wear on his teeth, they reasoned he was between 35 – 40 years old.</a:t>
            </a:r>
          </a:p>
          <a:p>
            <a:r>
              <a:rPr lang="en-US" dirty="0" smtClean="0"/>
              <a:t>Wavy dark-brown hair and a beard.</a:t>
            </a:r>
          </a:p>
          <a:p>
            <a:r>
              <a:rPr lang="en-US" dirty="0" smtClean="0"/>
              <a:t>He had 57 tattoos.</a:t>
            </a:r>
          </a:p>
          <a:p>
            <a:r>
              <a:rPr lang="en-US" dirty="0" smtClean="0"/>
              <a:t>He had an arrow head stuck in his shoulder.</a:t>
            </a:r>
          </a:p>
          <a:p>
            <a:r>
              <a:rPr lang="en-US" dirty="0" smtClean="0"/>
              <a:t>He may have been a shepherd.</a:t>
            </a:r>
          </a:p>
          <a:p>
            <a:r>
              <a:rPr lang="en-US" dirty="0" smtClean="0"/>
              <a:t>He was encased in ice for over 5000 years!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Carbon-14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contain carbon.</a:t>
            </a:r>
            <a:endParaRPr lang="en-US" dirty="0"/>
          </a:p>
          <a:p>
            <a:r>
              <a:rPr lang="en-US" dirty="0" smtClean="0"/>
              <a:t>When a living thing dies, a special type of carbon called carbon-14 slowly begins to break down at a known rate.</a:t>
            </a:r>
          </a:p>
          <a:p>
            <a:r>
              <a:rPr lang="en-US" dirty="0" smtClean="0"/>
              <a:t>By measuring the amount of carbon-14, scientists can then determine its age.</a:t>
            </a:r>
          </a:p>
          <a:p>
            <a:r>
              <a:rPr lang="en-US" dirty="0" smtClean="0"/>
              <a:t>Four independent labs concluded that the Iceman was between 5000 – 5300 years old.</a:t>
            </a:r>
          </a:p>
        </p:txBody>
      </p:sp>
      <p:pic>
        <p:nvPicPr>
          <p:cNvPr id="1026" name="Picture 2" descr="C:\Documents and Settings\corelld\Local Settings\Temporary Internet Files\Content.IE5\23F4IHJG\MCj022651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"/>
            <a:ext cx="2559406" cy="182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: Foto Ochsenreiter"/>
          <p:cNvPicPr>
            <a:picLocks noChangeAspect="1" noChangeArrowheads="1"/>
          </p:cNvPicPr>
          <p:nvPr/>
        </p:nvPicPr>
        <p:blipFill>
          <a:blip r:embed="rId2" cstate="print"/>
          <a:srcRect b="21461"/>
          <a:stretch>
            <a:fillRect/>
          </a:stretch>
        </p:blipFill>
        <p:spPr bwMode="auto">
          <a:xfrm>
            <a:off x="1676400" y="304800"/>
            <a:ext cx="5562600" cy="637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924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The Iceman was discovered in 1991 in the 	Alps Mountains.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The Alps are Europe’s highest mountain range.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/>
              <a:t>They are covered with ice slabs called glaciers.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C:\Documents and Settings\corelld\Local Settings\Temporary Internet Files\Content.IE5\W67TFEYL\MPj043659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1816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mummytombs.com/mummylocator/featured/otzi.driv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58200" cy="5366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iceman.it/sites/default/files/imagecache/scaledimagesxgallery/galleries/sguardo-nella-c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753350" cy="646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ttoosymbol.com/timeline/timeline-images/ot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23900"/>
            <a:ext cx="2209800" cy="5524502"/>
          </a:xfrm>
          <a:prstGeom prst="rect">
            <a:avLst/>
          </a:prstGeom>
          <a:noFill/>
        </p:spPr>
      </p:pic>
      <p:pic>
        <p:nvPicPr>
          <p:cNvPr id="1028" name="Picture 4" descr="http://www.mummytombs.com/otzi/news.pi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58966"/>
            <a:ext cx="2819400" cy="5127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1.american.edu/TED/images4/mapg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7162800" cy="6208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_aF60gIgZDwo/SfNqIONc_uI/AAAAAAAAAZM/EhZGbd0BExk/s400/ice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458200" cy="5561269"/>
          </a:xfrm>
          <a:prstGeom prst="rect">
            <a:avLst/>
          </a:prstGeom>
          <a:noFill/>
        </p:spPr>
      </p:pic>
      <p:pic>
        <p:nvPicPr>
          <p:cNvPr id="31748" name="Picture 4" descr="http://s.ngm.com/2007/07/iceman/img/iceman-dagger-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86200"/>
            <a:ext cx="2362200" cy="2362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8229600" cy="5638800"/>
          </a:xfrm>
        </p:spPr>
        <p:txBody>
          <a:bodyPr/>
          <a:lstStyle/>
          <a:p>
            <a:r>
              <a:rPr lang="en-US" dirty="0" smtClean="0"/>
              <a:t>When the police recovered the body they collected some items that were scattered around the body.</a:t>
            </a:r>
          </a:p>
          <a:p>
            <a:pPr lvl="1"/>
            <a:r>
              <a:rPr lang="en-US" dirty="0" smtClean="0"/>
              <a:t>The items included:  </a:t>
            </a:r>
          </a:p>
          <a:p>
            <a:pPr lvl="2"/>
            <a:r>
              <a:rPr lang="en-US" dirty="0" smtClean="0"/>
              <a:t>Knife</a:t>
            </a:r>
          </a:p>
          <a:p>
            <a:pPr lvl="2"/>
            <a:r>
              <a:rPr lang="en-US" dirty="0" smtClean="0"/>
              <a:t>Arrows</a:t>
            </a:r>
          </a:p>
          <a:p>
            <a:pPr lvl="2"/>
            <a:r>
              <a:rPr lang="en-US" dirty="0" smtClean="0"/>
              <a:t>Small net</a:t>
            </a:r>
          </a:p>
          <a:p>
            <a:pPr lvl="2"/>
            <a:r>
              <a:rPr lang="en-US" dirty="0" smtClean="0"/>
              <a:t>Bits of rope</a:t>
            </a:r>
          </a:p>
          <a:p>
            <a:pPr lvl="2"/>
            <a:r>
              <a:rPr lang="en-US" dirty="0" smtClean="0"/>
              <a:t>Leather</a:t>
            </a:r>
          </a:p>
          <a:p>
            <a:pPr lvl="2"/>
            <a:r>
              <a:rPr lang="en-US" dirty="0" smtClean="0"/>
              <a:t>Ax</a:t>
            </a:r>
          </a:p>
          <a:p>
            <a:pPr lvl="1"/>
            <a:r>
              <a:rPr lang="en-US" dirty="0" smtClean="0"/>
              <a:t>The ax looked hundreds of years old!</a:t>
            </a:r>
          </a:p>
          <a:p>
            <a:pPr lvl="2"/>
            <a:endParaRPr lang="en-US" dirty="0" smtClean="0"/>
          </a:p>
        </p:txBody>
      </p:sp>
      <p:pic>
        <p:nvPicPr>
          <p:cNvPr id="2050" name="Picture 2" descr="C:\Documents and Settings\corelld\Local Settings\Temporary Internet Files\Content.IE5\23F4IHJG\MCj029074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2189430" cy="1202602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828800"/>
            <a:ext cx="1738274" cy="1827886"/>
          </a:xfrm>
          <a:prstGeom prst="rect">
            <a:avLst/>
          </a:prstGeom>
          <a:noFill/>
        </p:spPr>
      </p:pic>
      <p:pic>
        <p:nvPicPr>
          <p:cNvPr id="2052" name="Picture 4" descr="C:\Documents and Settings\corelld\Local Settings\Temporary Internet Files\Content.IE5\LV4E5EU4\MCj04352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267200"/>
            <a:ext cx="1438275" cy="1771650"/>
          </a:xfrm>
          <a:prstGeom prst="rect">
            <a:avLst/>
          </a:prstGeom>
          <a:noFill/>
        </p:spPr>
      </p:pic>
      <p:pic>
        <p:nvPicPr>
          <p:cNvPr id="2053" name="Picture 5" descr="C:\Documents and Settings\corelld\Local Settings\Temporary Internet Files\Content.IE5\CPYZADSH\MCj029338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1791310" cy="1313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en/thumb/1/1e/OetzitheIceman-glacier-199109a.jpg/250px-OetzitheIceman-glacier-199109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1864"/>
            <a:ext cx="8382000" cy="59679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pload.wikimedia.org/wikipedia/en/thumb/c/ca/OetzitheIceman-glacier-199109b.jpg/250px-OetzitheIceman-glacier-199109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8229600" cy="63532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rystalinks.com/otzi_ic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77200" cy="625175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rystalinks.com/otzi_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534400" cy="500115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408</Words>
  <Application>Microsoft Office PowerPoint</Application>
  <PresentationFormat>On-screen Show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Iceman of the Alps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Examining the Evidence</vt:lpstr>
      <vt:lpstr>Carbon-14 </vt:lpstr>
      <vt:lpstr>PowerPoint Presentation</vt:lpstr>
      <vt:lpstr>PowerPoint Presentation</vt:lpstr>
      <vt:lpstr>PowerPoint Presentation</vt:lpstr>
      <vt:lpstr>PowerPoint Presentation</vt:lpstr>
    </vt:vector>
  </TitlesOfParts>
  <Company>Orrville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Iceman of the Alps</dc:title>
  <dc:creator>CORELLD</dc:creator>
  <cp:lastModifiedBy>OCSD</cp:lastModifiedBy>
  <cp:revision>61</cp:revision>
  <dcterms:created xsi:type="dcterms:W3CDTF">2009-09-25T19:02:00Z</dcterms:created>
  <dcterms:modified xsi:type="dcterms:W3CDTF">2013-09-11T12:02:31Z</dcterms:modified>
</cp:coreProperties>
</file>