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58" r:id="rId5"/>
    <p:sldId id="259" r:id="rId6"/>
    <p:sldId id="260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FF00"/>
    <a:srgbClr val="3333CC"/>
    <a:srgbClr val="CC0099"/>
    <a:srgbClr val="FF6600"/>
    <a:srgbClr val="0000FF"/>
    <a:srgbClr val="CC000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2" d="100"/>
          <a:sy n="82" d="100"/>
        </p:scale>
        <p:origin x="-6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EBF10-3FD3-484B-BE81-05F481D4F0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56785-B83D-4298-BF14-028183209D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A2F02-83B9-4E63-80BE-D8CEDE22B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62465F8-164B-417D-92C0-19548E2B4E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4701910-2EF4-438C-B188-B25B709D9C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A0182-D1DD-48A4-80C8-5406AE0AE1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DA914-52EE-4A36-BCBC-C77B1B708A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30436-B895-40C3-90B5-0EA095EED8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205E6-4CBE-49B0-B0CA-AB9FDB1D17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A503C-AFDF-4117-B0B0-CC5649CD2D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908CB-A320-4AD9-80D3-DD98FFC4F7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949AC-E250-42CB-89C2-2AF686DDCE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5A440-189F-4416-8EF6-F8C19C12AF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0DB695-8FF6-4DA5-951D-BDB2FAE2D5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4.wmf"/><Relationship Id="rId3" Type="http://schemas.openxmlformats.org/officeDocument/2006/relationships/image" Target="../media/image14.jpeg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jpeg"/><Relationship Id="rId9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bing.com/images/search?q=super+bowl+winning+touchdown+holmes+picture#focal=3320dc6df7a17013e562997ec0e9ccaa&amp;furl=http%3a%2f%2fphillysports.today.com%2ffiles%2f2009%2f02%2fholmes-sb-43-td.jpg&amp;FORM=IGRE4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Nature of Science and Technology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>
                <a:solidFill>
                  <a:srgbClr val="A50021"/>
                </a:solidFill>
              </a:rPr>
              <a:t>Chapter 1</a:t>
            </a:r>
          </a:p>
          <a:p>
            <a:pPr lvl="1"/>
            <a:r>
              <a:rPr lang="en-US" sz="3600" b="1">
                <a:solidFill>
                  <a:srgbClr val="A50021"/>
                </a:solidFill>
              </a:rPr>
              <a:t>Section 1</a:t>
            </a:r>
          </a:p>
          <a:p>
            <a:pPr lvl="2"/>
            <a:r>
              <a:rPr lang="en-US" sz="3600" b="1" i="1">
                <a:solidFill>
                  <a:srgbClr val="A50021"/>
                </a:solidFill>
              </a:rPr>
              <a:t>Thinking Like a Scientist</a:t>
            </a:r>
          </a:p>
          <a:p>
            <a:pPr lvl="3"/>
            <a:r>
              <a:rPr lang="en-US" sz="3600" b="1">
                <a:solidFill>
                  <a:srgbClr val="A50021"/>
                </a:solidFill>
              </a:rPr>
              <a:t>pages #5 – #12.</a:t>
            </a:r>
          </a:p>
        </p:txBody>
      </p:sp>
      <p:pic>
        <p:nvPicPr>
          <p:cNvPr id="4100" name="Picture 4" descr="MCj043985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581400"/>
            <a:ext cx="3657600" cy="2921000"/>
          </a:xfrm>
          <a:prstGeom prst="rect">
            <a:avLst/>
          </a:prstGeom>
          <a:noFill/>
        </p:spPr>
      </p:pic>
      <p:pic>
        <p:nvPicPr>
          <p:cNvPr id="4101" name="Picture 5" descr="MCj029511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733800"/>
            <a:ext cx="1865313" cy="2724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CLASSIFYING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u="sng">
                <a:solidFill>
                  <a:srgbClr val="CC0000"/>
                </a:solidFill>
              </a:rPr>
              <a:t>Classifying</a:t>
            </a:r>
            <a:r>
              <a:rPr lang="en-US" b="1">
                <a:solidFill>
                  <a:srgbClr val="CC0000"/>
                </a:solidFill>
              </a:rPr>
              <a:t> is the process of grouping together items that are alike in some way.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CC0099"/>
                </a:solidFill>
              </a:rPr>
              <a:t>Classifying things help you to stay organized so you can easily find and use them later.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3333CC"/>
                </a:solidFill>
              </a:rPr>
              <a:t>For example, you have different drawers in your dresser for socks, shirts and pants.</a:t>
            </a:r>
          </a:p>
        </p:txBody>
      </p:sp>
      <p:pic>
        <p:nvPicPr>
          <p:cNvPr id="15364" name="Picture 4" descr="MCj023766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572000"/>
            <a:ext cx="1622425" cy="19510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Classify the following items: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1.	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2.	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3.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4.</a:t>
            </a:r>
          </a:p>
        </p:txBody>
      </p:sp>
      <p:pic>
        <p:nvPicPr>
          <p:cNvPr id="16391" name="Picture 7" descr="j0149627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4953000"/>
            <a:ext cx="1609725" cy="1144588"/>
          </a:xfrm>
        </p:spPr>
      </p:pic>
      <p:pic>
        <p:nvPicPr>
          <p:cNvPr id="16392" name="Picture 8" descr="MPj043850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648200"/>
            <a:ext cx="1470025" cy="1498600"/>
          </a:xfrm>
          <a:prstGeom prst="rect">
            <a:avLst/>
          </a:prstGeom>
          <a:noFill/>
        </p:spPr>
      </p:pic>
      <p:pic>
        <p:nvPicPr>
          <p:cNvPr id="16393" name="Picture 9" descr="MPj043927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733800"/>
            <a:ext cx="1371600" cy="914400"/>
          </a:xfrm>
          <a:prstGeom prst="rect">
            <a:avLst/>
          </a:prstGeom>
          <a:noFill/>
        </p:spPr>
      </p:pic>
      <p:pic>
        <p:nvPicPr>
          <p:cNvPr id="16395" name="Picture 11" descr="MCj0441377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2514600"/>
            <a:ext cx="1268413" cy="1289050"/>
          </a:xfrm>
          <a:prstGeom prst="rect">
            <a:avLst/>
          </a:prstGeom>
          <a:noFill/>
        </p:spPr>
      </p:pic>
      <p:pic>
        <p:nvPicPr>
          <p:cNvPr id="16396" name="Picture 12" descr="MCj0441389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3736975"/>
            <a:ext cx="990600" cy="819150"/>
          </a:xfrm>
          <a:prstGeom prst="rect">
            <a:avLst/>
          </a:prstGeom>
          <a:noFill/>
        </p:spPr>
      </p:pic>
      <p:pic>
        <p:nvPicPr>
          <p:cNvPr id="16397" name="Picture 13" descr="MCj0441395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200" y="3429000"/>
            <a:ext cx="1143000" cy="847725"/>
          </a:xfrm>
          <a:prstGeom prst="rect">
            <a:avLst/>
          </a:prstGeom>
          <a:noFill/>
        </p:spPr>
      </p:pic>
      <p:pic>
        <p:nvPicPr>
          <p:cNvPr id="16398" name="Picture 14" descr="MCj0441398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72200" y="2362200"/>
            <a:ext cx="1131888" cy="1058863"/>
          </a:xfrm>
          <a:prstGeom prst="rect">
            <a:avLst/>
          </a:prstGeom>
          <a:noFill/>
        </p:spPr>
      </p:pic>
      <p:pic>
        <p:nvPicPr>
          <p:cNvPr id="16399" name="Picture 15" descr="MCj0441409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8200" y="1371600"/>
            <a:ext cx="1812925" cy="1022350"/>
          </a:xfrm>
          <a:prstGeom prst="rect">
            <a:avLst/>
          </a:prstGeom>
          <a:noFill/>
        </p:spPr>
      </p:pic>
      <p:pic>
        <p:nvPicPr>
          <p:cNvPr id="16400" name="Picture 16" descr="MCj0441417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48400" y="1295400"/>
            <a:ext cx="1135063" cy="642938"/>
          </a:xfrm>
          <a:prstGeom prst="rect">
            <a:avLst/>
          </a:prstGeom>
          <a:noFill/>
        </p:spPr>
      </p:pic>
      <p:pic>
        <p:nvPicPr>
          <p:cNvPr id="16401" name="Picture 17" descr="MCj04414190000[1]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848600" y="1143000"/>
            <a:ext cx="795338" cy="1063625"/>
          </a:xfrm>
          <a:prstGeom prst="rect">
            <a:avLst/>
          </a:prstGeom>
          <a:noFill/>
        </p:spPr>
      </p:pic>
      <p:pic>
        <p:nvPicPr>
          <p:cNvPr id="16402" name="Picture 18" descr="MCj04414130000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43800" y="2362200"/>
            <a:ext cx="981075" cy="881063"/>
          </a:xfrm>
          <a:prstGeom prst="rect">
            <a:avLst/>
          </a:prstGeom>
          <a:noFill/>
        </p:spPr>
      </p:pic>
      <p:pic>
        <p:nvPicPr>
          <p:cNvPr id="16403" name="Picture 19" descr="MCj04414110000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4876800"/>
            <a:ext cx="835025" cy="835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MAKING MODELS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Making models</a:t>
            </a:r>
            <a:r>
              <a:rPr lang="en-US" b="1"/>
              <a:t> involves creating representations of complex objects or processes.  </a:t>
            </a:r>
          </a:p>
          <a:p>
            <a:r>
              <a:rPr lang="en-US" b="1">
                <a:solidFill>
                  <a:srgbClr val="CC0000"/>
                </a:solidFill>
              </a:rPr>
              <a:t>Models help people study and understand things that are complex or that can’t be observed directly.</a:t>
            </a:r>
          </a:p>
          <a:p>
            <a:r>
              <a:rPr lang="en-US" b="1">
                <a:solidFill>
                  <a:srgbClr val="3333CC"/>
                </a:solidFill>
              </a:rPr>
              <a:t>Computer generated objects and globes are examples of models.</a:t>
            </a:r>
          </a:p>
        </p:txBody>
      </p:sp>
      <p:pic>
        <p:nvPicPr>
          <p:cNvPr id="18436" name="Picture 4" descr="MCj024585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3625" y="4495800"/>
            <a:ext cx="1730375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SCIENTIFIC ATTITUDES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u="sng"/>
              <a:t>Science</a:t>
            </a:r>
            <a:r>
              <a:rPr lang="en-US" sz="2800" b="1"/>
              <a:t> is the way of learning about the natural world.  </a:t>
            </a:r>
          </a:p>
          <a:p>
            <a:r>
              <a:rPr lang="en-US" sz="2800" b="1">
                <a:solidFill>
                  <a:srgbClr val="CC0000"/>
                </a:solidFill>
              </a:rPr>
              <a:t>Successful scientists posses certain important attitudes including: </a:t>
            </a:r>
          </a:p>
          <a:p>
            <a:pPr>
              <a:buFontTx/>
              <a:buNone/>
            </a:pPr>
            <a:r>
              <a:rPr lang="en-US" sz="2800" b="1">
                <a:solidFill>
                  <a:srgbClr val="CC0000"/>
                </a:solidFill>
              </a:rPr>
              <a:t>	1.	curiosity</a:t>
            </a:r>
          </a:p>
          <a:p>
            <a:pPr>
              <a:buFontTx/>
              <a:buNone/>
            </a:pPr>
            <a:r>
              <a:rPr lang="en-US" sz="2800" b="1">
                <a:solidFill>
                  <a:srgbClr val="CC0000"/>
                </a:solidFill>
              </a:rPr>
              <a:t>	2.	honesty</a:t>
            </a:r>
          </a:p>
          <a:p>
            <a:pPr>
              <a:buFontTx/>
              <a:buNone/>
            </a:pPr>
            <a:r>
              <a:rPr lang="en-US" sz="2800" b="1">
                <a:solidFill>
                  <a:srgbClr val="CC0000"/>
                </a:solidFill>
              </a:rPr>
              <a:t>	3.	open-mindedness</a:t>
            </a:r>
          </a:p>
          <a:p>
            <a:pPr>
              <a:buFontTx/>
              <a:buNone/>
            </a:pPr>
            <a:r>
              <a:rPr lang="en-US" sz="2800" b="1">
                <a:solidFill>
                  <a:srgbClr val="CC0000"/>
                </a:solidFill>
              </a:rPr>
              <a:t>	4.	skepticism (having an attitude of doubt) </a:t>
            </a:r>
          </a:p>
          <a:p>
            <a:pPr>
              <a:buFontTx/>
              <a:buNone/>
            </a:pPr>
            <a:r>
              <a:rPr lang="en-US" sz="2800" b="1">
                <a:solidFill>
                  <a:srgbClr val="CC0000"/>
                </a:solidFill>
              </a:rPr>
              <a:t>	5.	creativity.</a:t>
            </a:r>
          </a:p>
        </p:txBody>
      </p:sp>
      <p:pic>
        <p:nvPicPr>
          <p:cNvPr id="19460" name="Picture 4" descr="MCj029371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124200"/>
            <a:ext cx="2133600" cy="1892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5592762"/>
          </a:xfrm>
        </p:spPr>
        <p:txBody>
          <a:bodyPr/>
          <a:lstStyle/>
          <a:p>
            <a:pPr algn="l"/>
            <a:r>
              <a:rPr lang="en-US">
                <a:solidFill>
                  <a:schemeClr val="accent2"/>
                </a:solidFill>
              </a:rPr>
              <a:t>Scientists use skills such as:</a:t>
            </a:r>
            <a:r>
              <a:rPr lang="en-US" b="1">
                <a:solidFill>
                  <a:schemeClr val="accent2"/>
                </a:solidFill>
              </a:rPr>
              <a:t> </a:t>
            </a:r>
            <a:br>
              <a:rPr lang="en-US" b="1">
                <a:solidFill>
                  <a:schemeClr val="accent2"/>
                </a:solidFill>
              </a:rPr>
            </a:br>
            <a:r>
              <a:rPr lang="en-US" b="1">
                <a:solidFill>
                  <a:srgbClr val="CC0000"/>
                </a:solidFill>
              </a:rPr>
              <a:t>1.	</a:t>
            </a:r>
            <a:r>
              <a:rPr lang="en-US" b="1" u="sng">
                <a:solidFill>
                  <a:srgbClr val="CC0000"/>
                </a:solidFill>
              </a:rPr>
              <a:t>observing</a:t>
            </a:r>
            <a:br>
              <a:rPr lang="en-US" b="1" u="sng">
                <a:solidFill>
                  <a:srgbClr val="CC0000"/>
                </a:solidFill>
              </a:rPr>
            </a:br>
            <a:r>
              <a:rPr lang="en-US" b="1">
                <a:solidFill>
                  <a:srgbClr val="CC0000"/>
                </a:solidFill>
              </a:rPr>
              <a:t>2.	</a:t>
            </a:r>
            <a:r>
              <a:rPr lang="en-US" b="1" u="sng">
                <a:solidFill>
                  <a:srgbClr val="CC0000"/>
                </a:solidFill>
              </a:rPr>
              <a:t>inferring</a:t>
            </a:r>
            <a:br>
              <a:rPr lang="en-US" b="1" u="sng">
                <a:solidFill>
                  <a:srgbClr val="CC0000"/>
                </a:solidFill>
              </a:rPr>
            </a:br>
            <a:r>
              <a:rPr lang="en-US" b="1">
                <a:solidFill>
                  <a:srgbClr val="CC0000"/>
                </a:solidFill>
              </a:rPr>
              <a:t>3.	</a:t>
            </a:r>
            <a:r>
              <a:rPr lang="en-US" b="1" u="sng">
                <a:solidFill>
                  <a:srgbClr val="CC0000"/>
                </a:solidFill>
              </a:rPr>
              <a:t>predicting</a:t>
            </a:r>
            <a:br>
              <a:rPr lang="en-US" b="1" u="sng">
                <a:solidFill>
                  <a:srgbClr val="CC0000"/>
                </a:solidFill>
              </a:rPr>
            </a:br>
            <a:r>
              <a:rPr lang="en-US" b="1">
                <a:solidFill>
                  <a:srgbClr val="CC0000"/>
                </a:solidFill>
              </a:rPr>
              <a:t>4.	</a:t>
            </a:r>
            <a:r>
              <a:rPr lang="en-US" b="1" u="sng">
                <a:solidFill>
                  <a:srgbClr val="CC0000"/>
                </a:solidFill>
              </a:rPr>
              <a:t>classifying</a:t>
            </a:r>
            <a:r>
              <a:rPr lang="en-US" b="1">
                <a:solidFill>
                  <a:srgbClr val="CC0000"/>
                </a:solidFill>
              </a:rPr>
              <a:t> </a:t>
            </a:r>
            <a:r>
              <a:rPr lang="en-US">
                <a:solidFill>
                  <a:srgbClr val="CC0000"/>
                </a:solidFill>
              </a:rPr>
              <a:t>and</a:t>
            </a:r>
            <a:r>
              <a:rPr lang="en-US" u="sng">
                <a:solidFill>
                  <a:srgbClr val="CC0000"/>
                </a:solidFill>
              </a:rPr>
              <a:t/>
            </a:r>
            <a:br>
              <a:rPr lang="en-US" u="sng">
                <a:solidFill>
                  <a:srgbClr val="CC0000"/>
                </a:solidFill>
              </a:rPr>
            </a:br>
            <a:r>
              <a:rPr lang="en-US" b="1">
                <a:solidFill>
                  <a:srgbClr val="CC0000"/>
                </a:solidFill>
              </a:rPr>
              <a:t>5.	</a:t>
            </a:r>
            <a:r>
              <a:rPr lang="en-US" b="1" u="sng">
                <a:solidFill>
                  <a:srgbClr val="CC0000"/>
                </a:solidFill>
              </a:rPr>
              <a:t>making models</a:t>
            </a:r>
            <a:br>
              <a:rPr lang="en-US" b="1" u="sng">
                <a:solidFill>
                  <a:srgbClr val="CC0000"/>
                </a:solidFill>
              </a:rPr>
            </a:br>
            <a:r>
              <a:rPr lang="en-US" b="1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</a:rPr>
              <a:t>to learn more about the world.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6019800"/>
            <a:ext cx="8229600" cy="1063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OBSERVING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 u="sng">
                <a:solidFill>
                  <a:srgbClr val="A50021"/>
                </a:solidFill>
              </a:rPr>
              <a:t>Observing</a:t>
            </a:r>
            <a:r>
              <a:rPr lang="en-US" sz="3600">
                <a:solidFill>
                  <a:srgbClr val="A50021"/>
                </a:solidFill>
              </a:rPr>
              <a:t> – means using one or more of your senses to gather information.  Your senses include sight, hearing, touch, taste and smell.</a:t>
            </a:r>
            <a:r>
              <a:rPr lang="en-US" sz="3600"/>
              <a:t>  </a:t>
            </a:r>
          </a:p>
          <a:p>
            <a:pPr lvl="1"/>
            <a:r>
              <a:rPr lang="en-US" sz="3600"/>
              <a:t>You use your sense daily.  For example, if it is chilly in the morning, you’ll probably wear a jacket to school.</a:t>
            </a:r>
          </a:p>
        </p:txBody>
      </p:sp>
      <p:pic>
        <p:nvPicPr>
          <p:cNvPr id="10244" name="Picture 4" descr="MCj041362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4038600"/>
            <a:ext cx="1127125" cy="2532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Observations can be either: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r>
              <a:rPr lang="en-US" sz="3200" b="1" u="sng">
                <a:solidFill>
                  <a:srgbClr val="CC0000"/>
                </a:solidFill>
              </a:rPr>
              <a:t>Quantitative </a:t>
            </a:r>
            <a:r>
              <a:rPr lang="en-US" sz="3200">
                <a:solidFill>
                  <a:srgbClr val="CC0000"/>
                </a:solidFill>
              </a:rPr>
              <a:t>– deal with a number, or amount.</a:t>
            </a:r>
          </a:p>
          <a:p>
            <a:pPr lvl="1"/>
            <a:r>
              <a:rPr lang="en-US" sz="3200">
                <a:solidFill>
                  <a:srgbClr val="CC0000"/>
                </a:solidFill>
              </a:rPr>
              <a:t>For example, reading 3 e-mails in your inbox is a quantitative observation.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/>
          <a:p>
            <a:r>
              <a:rPr lang="en-US" sz="3200" b="1" u="sng">
                <a:solidFill>
                  <a:srgbClr val="003300"/>
                </a:solidFill>
              </a:rPr>
              <a:t>Qualitative</a:t>
            </a:r>
            <a:r>
              <a:rPr lang="en-US" sz="3200">
                <a:solidFill>
                  <a:srgbClr val="003300"/>
                </a:solidFill>
              </a:rPr>
              <a:t> – deal with descriptions that cannot be expressed in numbers.</a:t>
            </a:r>
          </a:p>
          <a:p>
            <a:pPr lvl="1"/>
            <a:r>
              <a:rPr lang="en-US" sz="2800">
                <a:solidFill>
                  <a:srgbClr val="003300"/>
                </a:solidFill>
              </a:rPr>
              <a:t>For example, noticing that a car is green or a lemon tastes sour are both qualitative observations.</a:t>
            </a:r>
          </a:p>
        </p:txBody>
      </p:sp>
      <p:pic>
        <p:nvPicPr>
          <p:cNvPr id="5127" name="Picture 7" descr="MCj044179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371600"/>
            <a:ext cx="1524000" cy="2057400"/>
          </a:xfrm>
          <a:prstGeom prst="rect">
            <a:avLst/>
          </a:prstGeom>
          <a:noFill/>
        </p:spPr>
      </p:pic>
      <p:pic>
        <p:nvPicPr>
          <p:cNvPr id="5128" name="Picture 8" descr="j02129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819400"/>
            <a:ext cx="1449388" cy="1149350"/>
          </a:xfrm>
          <a:prstGeom prst="rect">
            <a:avLst/>
          </a:prstGeom>
          <a:noFill/>
        </p:spPr>
      </p:pic>
      <p:pic>
        <p:nvPicPr>
          <p:cNvPr id="5129" name="Picture 9" descr="MCj043689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535305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/>
              <a:t>Inferring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Inferring</a:t>
            </a:r>
            <a:r>
              <a:rPr lang="en-US" b="1"/>
              <a:t> is when you explain or interpret the things you observe, you are inferring, or making an inference.</a:t>
            </a:r>
          </a:p>
          <a:p>
            <a:r>
              <a:rPr lang="en-US" b="1">
                <a:solidFill>
                  <a:srgbClr val="0000FF"/>
                </a:solidFill>
              </a:rPr>
              <a:t>Inferences are based on reasoning from what you already know.</a:t>
            </a:r>
            <a:r>
              <a:rPr lang="en-US" b="1"/>
              <a:t>  </a:t>
            </a:r>
          </a:p>
          <a:p>
            <a:r>
              <a:rPr lang="en-US" b="1">
                <a:solidFill>
                  <a:srgbClr val="CC0099"/>
                </a:solidFill>
              </a:rPr>
              <a:t>Inferences are NOT wild guesses!</a:t>
            </a:r>
          </a:p>
          <a:p>
            <a:r>
              <a:rPr lang="en-US" sz="2400" b="1">
                <a:solidFill>
                  <a:srgbClr val="A50021"/>
                </a:solidFill>
              </a:rPr>
              <a:t>For example, if everyone is outside with big coats on you an infer that the weather is cold.</a:t>
            </a:r>
          </a:p>
        </p:txBody>
      </p:sp>
      <p:pic>
        <p:nvPicPr>
          <p:cNvPr id="7173" name="Picture 5" descr="MCj044053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3048000"/>
            <a:ext cx="1162050" cy="1752600"/>
          </a:xfrm>
          <a:prstGeom prst="rect">
            <a:avLst/>
          </a:prstGeom>
          <a:noFill/>
        </p:spPr>
      </p:pic>
      <p:pic>
        <p:nvPicPr>
          <p:cNvPr id="7175" name="Picture 7" descr="MPj042214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52400"/>
            <a:ext cx="13716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List 3 inferences about this picture.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1.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2.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3.</a:t>
            </a:r>
          </a:p>
        </p:txBody>
      </p:sp>
      <p:pic>
        <p:nvPicPr>
          <p:cNvPr id="8199" name="Picture 7" descr="chicago 084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1524000"/>
            <a:ext cx="4038600" cy="4267200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PREDICTING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Predicting</a:t>
            </a:r>
            <a:r>
              <a:rPr lang="en-US" b="1"/>
              <a:t> means making a forecast of what will happen in the future based on past experiences or evidence.</a:t>
            </a:r>
          </a:p>
          <a:p>
            <a:r>
              <a:rPr lang="en-US" b="1">
                <a:solidFill>
                  <a:srgbClr val="CC0099"/>
                </a:solidFill>
              </a:rPr>
              <a:t>Predictions are not always correct.</a:t>
            </a:r>
          </a:p>
          <a:p>
            <a:r>
              <a:rPr lang="en-US" b="1">
                <a:solidFill>
                  <a:srgbClr val="663300"/>
                </a:solidFill>
              </a:rPr>
              <a:t>For example, you might predict that the </a:t>
            </a:r>
            <a:r>
              <a:rPr lang="en-US" b="1">
                <a:solidFill>
                  <a:srgbClr val="FF6600"/>
                </a:solidFill>
              </a:rPr>
              <a:t>Cleveland Browns</a:t>
            </a:r>
            <a:r>
              <a:rPr lang="en-US" b="1">
                <a:solidFill>
                  <a:srgbClr val="663300"/>
                </a:solidFill>
              </a:rPr>
              <a:t> will have a losing record based on previous years.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Prediction vs. Inference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>
                <a:solidFill>
                  <a:srgbClr val="FF6600"/>
                </a:solidFill>
              </a:rPr>
              <a:t>Predictions</a:t>
            </a:r>
            <a:r>
              <a:rPr lang="en-US" b="1">
                <a:solidFill>
                  <a:srgbClr val="FF6600"/>
                </a:solidFill>
              </a:rPr>
              <a:t> and </a:t>
            </a:r>
            <a:r>
              <a:rPr lang="en-US" b="1" u="sng">
                <a:solidFill>
                  <a:srgbClr val="FF6600"/>
                </a:solidFill>
              </a:rPr>
              <a:t>inferences</a:t>
            </a:r>
            <a:r>
              <a:rPr lang="en-US" b="1">
                <a:solidFill>
                  <a:srgbClr val="FF6600"/>
                </a:solidFill>
              </a:rPr>
              <a:t> are closely related.</a:t>
            </a:r>
            <a:r>
              <a:rPr lang="en-US" b="1"/>
              <a:t>  </a:t>
            </a:r>
          </a:p>
          <a:p>
            <a:pPr lvl="1"/>
            <a:r>
              <a:rPr lang="en-US" b="1">
                <a:solidFill>
                  <a:schemeClr val="accent2"/>
                </a:solidFill>
              </a:rPr>
              <a:t>While inferences are attempts to explain what </a:t>
            </a:r>
            <a:r>
              <a:rPr lang="en-US" b="1" u="sng">
                <a:solidFill>
                  <a:schemeClr val="accent2"/>
                </a:solidFill>
              </a:rPr>
              <a:t>is </a:t>
            </a:r>
            <a:r>
              <a:rPr lang="en-US" b="1">
                <a:solidFill>
                  <a:schemeClr val="accent2"/>
                </a:solidFill>
              </a:rPr>
              <a:t>happening or </a:t>
            </a:r>
            <a:r>
              <a:rPr lang="en-US" b="1" u="sng">
                <a:solidFill>
                  <a:schemeClr val="accent2"/>
                </a:solidFill>
              </a:rPr>
              <a:t>has</a:t>
            </a:r>
            <a:r>
              <a:rPr lang="en-US" b="1">
                <a:solidFill>
                  <a:schemeClr val="accent2"/>
                </a:solidFill>
              </a:rPr>
              <a:t> happened, predictions are forecasts of what </a:t>
            </a:r>
            <a:r>
              <a:rPr lang="en-US" b="1" u="sng">
                <a:solidFill>
                  <a:schemeClr val="accent2"/>
                </a:solidFill>
              </a:rPr>
              <a:t>will</a:t>
            </a:r>
            <a:r>
              <a:rPr lang="en-US" b="1">
                <a:solidFill>
                  <a:schemeClr val="accent2"/>
                </a:solidFill>
              </a:rPr>
              <a:t> happen.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Make a prediction based on what you observe from the picture.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1.	</a:t>
            </a:r>
          </a:p>
        </p:txBody>
      </p:sp>
      <p:pic>
        <p:nvPicPr>
          <p:cNvPr id="12300" name="Picture 12" descr="NFL - Philly Sports Toda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676400"/>
            <a:ext cx="3298825" cy="4314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422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Default Design</vt:lpstr>
      <vt:lpstr>The Nature of Science and Technology</vt:lpstr>
      <vt:lpstr>Scientists use skills such as:  1. observing 2. inferring 3. predicting 4. classifying and 5. making models  to learn more about the world.</vt:lpstr>
      <vt:lpstr>OBSERVING</vt:lpstr>
      <vt:lpstr>Observations can be either:</vt:lpstr>
      <vt:lpstr>Inferring</vt:lpstr>
      <vt:lpstr>List 3 inferences about this picture.</vt:lpstr>
      <vt:lpstr>PREDICTING</vt:lpstr>
      <vt:lpstr>Prediction vs. Inference</vt:lpstr>
      <vt:lpstr>Make a prediction based on what you observe from the picture.</vt:lpstr>
      <vt:lpstr>CLASSIFYING</vt:lpstr>
      <vt:lpstr>Classify the following items:</vt:lpstr>
      <vt:lpstr>MAKING MODELS</vt:lpstr>
      <vt:lpstr>SCIENTIFIC ATTITUDES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Scientists use skills such as observing, inferring, predicting, classifying, and making models to learn more about the world.</dc:title>
  <dc:creator>Corell</dc:creator>
  <cp:lastModifiedBy>CORELLD</cp:lastModifiedBy>
  <cp:revision>18</cp:revision>
  <dcterms:created xsi:type="dcterms:W3CDTF">2009-08-25T00:49:50Z</dcterms:created>
  <dcterms:modified xsi:type="dcterms:W3CDTF">2009-08-25T14:34:06Z</dcterms:modified>
</cp:coreProperties>
</file>