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40430DD-5AFD-4563-A666-E4A330F1D5C6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DB147F7-DAB9-4C94-8ECB-5DEB2AC5D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147F7-DAB9-4C94-8ECB-5DEB2AC5D32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911F-6238-428E-ABBC-E065C882FA31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B93C-BB05-4468-AD27-A0B2AC57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911F-6238-428E-ABBC-E065C882FA31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B93C-BB05-4468-AD27-A0B2AC57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911F-6238-428E-ABBC-E065C882FA31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B93C-BB05-4468-AD27-A0B2AC57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911F-6238-428E-ABBC-E065C882FA31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B93C-BB05-4468-AD27-A0B2AC57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911F-6238-428E-ABBC-E065C882FA31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B93C-BB05-4468-AD27-A0B2AC57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911F-6238-428E-ABBC-E065C882FA31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B93C-BB05-4468-AD27-A0B2AC57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911F-6238-428E-ABBC-E065C882FA31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B93C-BB05-4468-AD27-A0B2AC57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911F-6238-428E-ABBC-E065C882FA31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B93C-BB05-4468-AD27-A0B2AC57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911F-6238-428E-ABBC-E065C882FA31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B93C-BB05-4468-AD27-A0B2AC57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911F-6238-428E-ABBC-E065C882FA31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B93C-BB05-4468-AD27-A0B2AC57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911F-6238-428E-ABBC-E065C882FA31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5AB93C-BB05-4468-AD27-A0B2AC577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37911F-6238-428E-ABBC-E065C882FA31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5AB93C-BB05-4468-AD27-A0B2AC57751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ulfur" TargetMode="External"/><Relationship Id="rId13" Type="http://schemas.openxmlformats.org/officeDocument/2006/relationships/hyperlink" Target="http://en.wikipedia.org/wiki/Corn_flakes" TargetMode="External"/><Relationship Id="rId3" Type="http://schemas.openxmlformats.org/officeDocument/2006/relationships/hyperlink" Target="http://en.wikipedia.org/wiki/Canon_(company)" TargetMode="External"/><Relationship Id="rId7" Type="http://schemas.openxmlformats.org/officeDocument/2006/relationships/hyperlink" Target="http://en.wikipedia.org/wiki/Charles_Goodyear" TargetMode="External"/><Relationship Id="rId12" Type="http://schemas.openxmlformats.org/officeDocument/2006/relationships/hyperlink" Target="http://en.wikipedia.org/wiki/Thin_film" TargetMode="External"/><Relationship Id="rId17" Type="http://schemas.openxmlformats.org/officeDocument/2006/relationships/hyperlink" Target="http://en.wikipedia.org/wiki/Wheat" TargetMode="External"/><Relationship Id="rId2" Type="http://schemas.openxmlformats.org/officeDocument/2006/relationships/hyperlink" Target="http://en.wikipedia.org/wiki/Inkjet_printer" TargetMode="External"/><Relationship Id="rId16" Type="http://schemas.openxmlformats.org/officeDocument/2006/relationships/hyperlink" Target="http://en.wikipedia.org/wiki/Kellogg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Natural_rubber" TargetMode="External"/><Relationship Id="rId11" Type="http://schemas.openxmlformats.org/officeDocument/2006/relationships/hyperlink" Target="http://en.wikipedia.org/wiki/Plastic" TargetMode="External"/><Relationship Id="rId5" Type="http://schemas.openxmlformats.org/officeDocument/2006/relationships/hyperlink" Target="http://en.wikipedia.org/wiki/Vulcanization" TargetMode="External"/><Relationship Id="rId15" Type="http://schemas.openxmlformats.org/officeDocument/2006/relationships/hyperlink" Target="http://en.wikipedia.org/wiki/Wheaties" TargetMode="External"/><Relationship Id="rId10" Type="http://schemas.openxmlformats.org/officeDocument/2006/relationships/hyperlink" Target="http://en.wikipedia.org/w/index.php?title=Edouard_Benedictus&amp;action=edit&amp;redlink=1" TargetMode="External"/><Relationship Id="rId4" Type="http://schemas.openxmlformats.org/officeDocument/2006/relationships/hyperlink" Target="http://en.wikipedia.org/wiki/Soldering_iron" TargetMode="External"/><Relationship Id="rId9" Type="http://schemas.openxmlformats.org/officeDocument/2006/relationships/hyperlink" Target="http://en.wikipedia.org/wiki/Safety_glass" TargetMode="External"/><Relationship Id="rId14" Type="http://schemas.openxmlformats.org/officeDocument/2006/relationships/hyperlink" Target="http://en.wikipedia.org/w/index.php?title=Wheat_flakes&amp;action=edit&amp;redlink=1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/index.php?title=Pyroceramic&amp;action=edit&amp;redlink=1" TargetMode="External"/><Relationship Id="rId13" Type="http://schemas.openxmlformats.org/officeDocument/2006/relationships/hyperlink" Target="http://en.wikipedia.org/wiki/Slinky" TargetMode="External"/><Relationship Id="rId18" Type="http://schemas.openxmlformats.org/officeDocument/2006/relationships/hyperlink" Target="http://en.wikipedia.org/wiki/Post-It_Notes" TargetMode="External"/><Relationship Id="rId3" Type="http://schemas.openxmlformats.org/officeDocument/2006/relationships/hyperlink" Target="http://en.wikipedia.org/wiki/Percy_Spencer" TargetMode="External"/><Relationship Id="rId21" Type="http://schemas.openxmlformats.org/officeDocument/2006/relationships/hyperlink" Target="http://en.wikipedia.org/wiki/Candy_bar" TargetMode="External"/><Relationship Id="rId7" Type="http://schemas.openxmlformats.org/officeDocument/2006/relationships/hyperlink" Target="http://en.wikipedia.org/wiki/Peanut" TargetMode="External"/><Relationship Id="rId12" Type="http://schemas.openxmlformats.org/officeDocument/2006/relationships/hyperlink" Target="http://en.wikipedia.org/wiki/Tinted_glass" TargetMode="External"/><Relationship Id="rId17" Type="http://schemas.openxmlformats.org/officeDocument/2006/relationships/hyperlink" Target="http://en.wikipedia.org/wiki/Hymnal" TargetMode="External"/><Relationship Id="rId2" Type="http://schemas.openxmlformats.org/officeDocument/2006/relationships/hyperlink" Target="http://en.wikipedia.org/wiki/Microwave_oven" TargetMode="External"/><Relationship Id="rId16" Type="http://schemas.openxmlformats.org/officeDocument/2006/relationships/hyperlink" Target="http://en.wikipedia.org/wiki/3M" TargetMode="External"/><Relationship Id="rId20" Type="http://schemas.openxmlformats.org/officeDocument/2006/relationships/hyperlink" Target="http://en.wikipedia.org/wiki/Ruth_Wakefiel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Raytheon" TargetMode="External"/><Relationship Id="rId11" Type="http://schemas.openxmlformats.org/officeDocument/2006/relationships/hyperlink" Target="http://en.wikipedia.org/wiki/Crystallization" TargetMode="External"/><Relationship Id="rId5" Type="http://schemas.openxmlformats.org/officeDocument/2006/relationships/hyperlink" Target="http://en.wikipedia.org/wiki/Radar" TargetMode="External"/><Relationship Id="rId15" Type="http://schemas.openxmlformats.org/officeDocument/2006/relationships/hyperlink" Target="http://en.wikipedia.org/wiki/Art_Fry" TargetMode="External"/><Relationship Id="rId10" Type="http://schemas.openxmlformats.org/officeDocument/2006/relationships/hyperlink" Target="http://en.wikipedia.org/wiki/S._Donald_Stookey" TargetMode="External"/><Relationship Id="rId19" Type="http://schemas.openxmlformats.org/officeDocument/2006/relationships/hyperlink" Target="http://en.wikipedia.org/wiki/Chocolate_chip_cookies" TargetMode="External"/><Relationship Id="rId4" Type="http://schemas.openxmlformats.org/officeDocument/2006/relationships/hyperlink" Target="http://en.wikipedia.org/wiki/Magnetron" TargetMode="External"/><Relationship Id="rId9" Type="http://schemas.openxmlformats.org/officeDocument/2006/relationships/hyperlink" Target="http://en.wikipedia.org/wiki/Corningware" TargetMode="External"/><Relationship Id="rId14" Type="http://schemas.openxmlformats.org/officeDocument/2006/relationships/hyperlink" Target="http://en.wikipedia.org/wiki/Richard_T._James" TargetMode="External"/><Relationship Id="rId22" Type="http://schemas.openxmlformats.org/officeDocument/2006/relationships/hyperlink" Target="http://en.wikipedia.org/wiki/Chocolate_chip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Nature of Science and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One</a:t>
            </a:r>
          </a:p>
          <a:p>
            <a:r>
              <a:rPr lang="en-US" dirty="0" smtClean="0"/>
              <a:t>Section 2  </a:t>
            </a:r>
            <a:r>
              <a:rPr lang="en-US" i="1" dirty="0" smtClean="0"/>
              <a:t>Scientific Inquiry</a:t>
            </a:r>
            <a:endParaRPr lang="en-US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buFont typeface="Arial" pitchFamily="34" charset="0"/>
              <a:buChar char="•"/>
            </a:pPr>
            <a:r>
              <a:rPr lang="en-US" dirty="0" smtClean="0"/>
              <a:t>Forming Operational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 </a:t>
            </a:r>
            <a:r>
              <a:rPr lang="en-US" b="1" u="sng" dirty="0" smtClean="0"/>
              <a:t>operational definition </a:t>
            </a:r>
            <a:r>
              <a:rPr lang="en-US" b="1" dirty="0" smtClean="0"/>
              <a:t>is a statement that describes how to measure a particular variable or define a particular term.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4.	COLLECTING and INTERPRETING DATA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b="1" dirty="0" smtClean="0">
                <a:solidFill>
                  <a:srgbClr val="0070C0"/>
                </a:solidFill>
              </a:rPr>
              <a:t>Organizing Your Data</a:t>
            </a:r>
          </a:p>
          <a:p>
            <a:pPr marL="514350" indent="-514350"/>
            <a:r>
              <a:rPr lang="en-US" b="1" dirty="0" smtClean="0">
                <a:solidFill>
                  <a:srgbClr val="0070C0"/>
                </a:solidFill>
              </a:rPr>
              <a:t>Graphing Your Results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Organizing Your Data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Data</a:t>
            </a:r>
            <a:r>
              <a:rPr lang="en-US" b="1" dirty="0" smtClean="0"/>
              <a:t> are facts, figures, and other evidence gathered through observations.  </a:t>
            </a:r>
          </a:p>
          <a:p>
            <a:pPr lvl="1"/>
            <a:r>
              <a:rPr lang="en-US" dirty="0" smtClean="0"/>
              <a:t>A data table provides you with an organized way to collect and record your observations.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Graphing Your Results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After your data has been collected, they need to be interpreted.  One useful tool that can help you interpret data is a graph.</a:t>
            </a:r>
          </a:p>
          <a:p>
            <a:pPr lvl="1"/>
            <a:r>
              <a:rPr lang="en-US" b="1" dirty="0" smtClean="0"/>
              <a:t>Graphs can reveal patterns or trends in data.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5.	DRAWING CONCLUSIONS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A </a:t>
            </a:r>
            <a:r>
              <a:rPr lang="en-US" b="1" u="sng" dirty="0" smtClean="0"/>
              <a:t>conclusion</a:t>
            </a:r>
            <a:r>
              <a:rPr lang="en-US" b="1" dirty="0" smtClean="0"/>
              <a:t> is a summary of what you learned from an experiment.</a:t>
            </a:r>
          </a:p>
          <a:p>
            <a:pPr marL="514350" indent="-514350">
              <a:buNone/>
            </a:pPr>
            <a:r>
              <a:rPr lang="en-US" dirty="0" smtClean="0"/>
              <a:t>In drawing your conclusion, you should ask yourself whether the data supports the hypothesis.</a:t>
            </a:r>
          </a:p>
          <a:p>
            <a:pPr marL="514350" indent="-514350">
              <a:buNone/>
            </a:pPr>
            <a:r>
              <a:rPr lang="en-US" dirty="0" smtClean="0"/>
              <a:t>You also need to consider whether you collected enough data.</a:t>
            </a:r>
          </a:p>
          <a:p>
            <a:pPr marL="514350" indent="-514350"/>
            <a:r>
              <a:rPr lang="en-US" b="1" dirty="0" smtClean="0"/>
              <a:t>Inquiry Leads to Inquiry</a:t>
            </a:r>
          </a:p>
          <a:p>
            <a:pPr marL="514350" indent="-514350"/>
            <a:r>
              <a:rPr lang="en-US" b="1" dirty="0" smtClean="0"/>
              <a:t>The Nature of Inquiry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153400" cy="1277112"/>
          </a:xfrm>
        </p:spPr>
        <p:txBody>
          <a:bodyPr>
            <a:normAutofit fontScale="90000"/>
          </a:bodyPr>
          <a:lstStyle/>
          <a:p>
            <a:pPr algn="ctr">
              <a:buFont typeface="Arial" pitchFamily="34" charset="0"/>
              <a:buChar char="•"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6000" dirty="0" smtClean="0">
                <a:solidFill>
                  <a:srgbClr val="0070C0"/>
                </a:solidFill>
              </a:rPr>
              <a:t>Inquiry Leads to Inquiry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Scientific inquiry usually doesn’t end once a set of experiments is done.</a:t>
            </a:r>
          </a:p>
          <a:p>
            <a:r>
              <a:rPr lang="en-US" b="1" dirty="0" smtClean="0"/>
              <a:t>Often, one scientific inquiry leads into another one!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The Nature of Inquiry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Scientific inquiry is a process with many paths, not a rigid sequence of steps.</a:t>
            </a:r>
          </a:p>
          <a:p>
            <a:r>
              <a:rPr lang="en-US" b="1" dirty="0" smtClean="0"/>
              <a:t>Often, a surprising observation or accidental discovery leads into inquiry.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Examples of Accidental Inventions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>
                <a:solidFill>
                  <a:srgbClr val="0070C0"/>
                </a:solidFill>
              </a:rPr>
              <a:t>Discovery of the principle behind </a:t>
            </a:r>
            <a:r>
              <a:rPr lang="en-US" sz="5100" dirty="0" smtClean="0">
                <a:solidFill>
                  <a:srgbClr val="002060"/>
                </a:solidFill>
                <a:hlinkClick r:id="rId2" action="ppaction://hlinkfile" tooltip="Inkjet printer"/>
              </a:rPr>
              <a:t>inkjet printers</a:t>
            </a:r>
            <a:r>
              <a:rPr lang="en-US" sz="5100" dirty="0" smtClean="0">
                <a:solidFill>
                  <a:srgbClr val="002060"/>
                </a:solidFill>
              </a:rPr>
              <a:t> </a:t>
            </a:r>
            <a:r>
              <a:rPr lang="en-US" sz="5100" dirty="0" smtClean="0">
                <a:solidFill>
                  <a:srgbClr val="0070C0"/>
                </a:solidFill>
              </a:rPr>
              <a:t>by a </a:t>
            </a:r>
            <a:r>
              <a:rPr lang="en-US" sz="5100" dirty="0" smtClean="0">
                <a:solidFill>
                  <a:srgbClr val="0070C0"/>
                </a:solidFill>
                <a:hlinkClick r:id="rId3" action="ppaction://hlinkfile" tooltip="Canon (company)"/>
              </a:rPr>
              <a:t>Canon</a:t>
            </a:r>
            <a:r>
              <a:rPr lang="en-US" sz="5100" dirty="0" smtClean="0">
                <a:solidFill>
                  <a:srgbClr val="0070C0"/>
                </a:solidFill>
              </a:rPr>
              <a:t> engineer. After putting his hot </a:t>
            </a:r>
            <a:r>
              <a:rPr lang="en-US" sz="5100" dirty="0" smtClean="0">
                <a:solidFill>
                  <a:srgbClr val="0070C0"/>
                </a:solidFill>
                <a:hlinkClick r:id="rId4" action="ppaction://hlinkfile" tooltip="Soldering iron"/>
              </a:rPr>
              <a:t>soldering iron</a:t>
            </a:r>
            <a:r>
              <a:rPr lang="en-US" sz="5100" dirty="0" smtClean="0">
                <a:solidFill>
                  <a:srgbClr val="0070C0"/>
                </a:solidFill>
              </a:rPr>
              <a:t> by accident on his pen, ink was ejected from the pen's point a few moments later. </a:t>
            </a:r>
          </a:p>
          <a:p>
            <a:r>
              <a:rPr lang="en-US" sz="5100" dirty="0" smtClean="0">
                <a:solidFill>
                  <a:srgbClr val="0070C0"/>
                </a:solidFill>
                <a:hlinkClick r:id="rId5" action="ppaction://hlinkfile" tooltip="Vulcanization"/>
              </a:rPr>
              <a:t>Vulcanization</a:t>
            </a:r>
            <a:r>
              <a:rPr lang="en-US" sz="5100" dirty="0" smtClean="0">
                <a:solidFill>
                  <a:srgbClr val="0070C0"/>
                </a:solidFill>
              </a:rPr>
              <a:t> of </a:t>
            </a:r>
            <a:r>
              <a:rPr lang="en-US" sz="5100" dirty="0" smtClean="0">
                <a:solidFill>
                  <a:srgbClr val="0070C0"/>
                </a:solidFill>
                <a:hlinkClick r:id="rId6" action="ppaction://hlinkfile" tooltip="Natural rubber"/>
              </a:rPr>
              <a:t>rubber</a:t>
            </a:r>
            <a:r>
              <a:rPr lang="en-US" sz="5100" dirty="0" smtClean="0">
                <a:solidFill>
                  <a:srgbClr val="0070C0"/>
                </a:solidFill>
              </a:rPr>
              <a:t>, by </a:t>
            </a:r>
            <a:r>
              <a:rPr lang="en-US" sz="5100" dirty="0" smtClean="0">
                <a:solidFill>
                  <a:srgbClr val="0070C0"/>
                </a:solidFill>
                <a:hlinkClick r:id="rId7" action="ppaction://hlinkfile" tooltip="Charles Goodyear"/>
              </a:rPr>
              <a:t>Charles Goodyear</a:t>
            </a:r>
            <a:r>
              <a:rPr lang="en-US" sz="5100" dirty="0" smtClean="0">
                <a:solidFill>
                  <a:srgbClr val="0070C0"/>
                </a:solidFill>
              </a:rPr>
              <a:t>. He accidentally left a piece of rubber mixture with </a:t>
            </a:r>
            <a:r>
              <a:rPr lang="en-US" sz="5100" dirty="0" smtClean="0">
                <a:solidFill>
                  <a:srgbClr val="0070C0"/>
                </a:solidFill>
                <a:hlinkClick r:id="rId8" action="ppaction://hlinkfile" tooltip="Sulfur"/>
              </a:rPr>
              <a:t>sulfur</a:t>
            </a:r>
            <a:r>
              <a:rPr lang="en-US" sz="5100" dirty="0" smtClean="0">
                <a:solidFill>
                  <a:srgbClr val="0070C0"/>
                </a:solidFill>
              </a:rPr>
              <a:t> on a hot plate, and produced vulcanized rubber </a:t>
            </a:r>
          </a:p>
          <a:p>
            <a:r>
              <a:rPr lang="en-US" sz="5100" dirty="0" smtClean="0">
                <a:solidFill>
                  <a:srgbClr val="0070C0"/>
                </a:solidFill>
                <a:hlinkClick r:id="rId9" action="ppaction://hlinkfile" tooltip="Safety glass"/>
              </a:rPr>
              <a:t>Safety glass</a:t>
            </a:r>
            <a:r>
              <a:rPr lang="en-US" sz="5100" dirty="0" smtClean="0">
                <a:solidFill>
                  <a:srgbClr val="0070C0"/>
                </a:solidFill>
              </a:rPr>
              <a:t>, by French scientist </a:t>
            </a:r>
            <a:r>
              <a:rPr lang="en-US" sz="5100" dirty="0" err="1" smtClean="0">
                <a:solidFill>
                  <a:srgbClr val="0070C0"/>
                </a:solidFill>
                <a:hlinkClick r:id="rId10" action="ppaction://hlinkfile" tooltip="Edouard Benedictus (page does not exist)"/>
              </a:rPr>
              <a:t>Edouard</a:t>
            </a:r>
            <a:r>
              <a:rPr lang="en-US" sz="5100" dirty="0" smtClean="0">
                <a:solidFill>
                  <a:srgbClr val="0070C0"/>
                </a:solidFill>
                <a:hlinkClick r:id="rId10" action="ppaction://hlinkfile" tooltip="Edouard Benedictus (page does not exist)"/>
              </a:rPr>
              <a:t> </a:t>
            </a:r>
            <a:r>
              <a:rPr lang="en-US" sz="5100" dirty="0" err="1" smtClean="0">
                <a:solidFill>
                  <a:srgbClr val="0070C0"/>
                </a:solidFill>
                <a:hlinkClick r:id="rId10" action="ppaction://hlinkfile" tooltip="Edouard Benedictus (page does not exist)"/>
              </a:rPr>
              <a:t>Benedictus</a:t>
            </a:r>
            <a:r>
              <a:rPr lang="en-US" sz="5100" dirty="0" smtClean="0">
                <a:solidFill>
                  <a:srgbClr val="0070C0"/>
                </a:solidFill>
              </a:rPr>
              <a:t>. In 1903 he accidentally knocked a glass flask to the floor and observed that the broken pieces were held together by a liquid </a:t>
            </a:r>
            <a:r>
              <a:rPr lang="en-US" sz="5100" dirty="0" smtClean="0">
                <a:solidFill>
                  <a:srgbClr val="0070C0"/>
                </a:solidFill>
                <a:hlinkClick r:id="rId11" action="ppaction://hlinkfile" tooltip="Plastic"/>
              </a:rPr>
              <a:t>plastic</a:t>
            </a:r>
            <a:r>
              <a:rPr lang="en-US" sz="5100" dirty="0" smtClean="0">
                <a:solidFill>
                  <a:srgbClr val="0070C0"/>
                </a:solidFill>
              </a:rPr>
              <a:t> that had evaporated and formed a </a:t>
            </a:r>
            <a:r>
              <a:rPr lang="en-US" sz="5100" dirty="0" smtClean="0">
                <a:solidFill>
                  <a:srgbClr val="0070C0"/>
                </a:solidFill>
                <a:hlinkClick r:id="rId12" action="ppaction://hlinkfile" tooltip="Thin film"/>
              </a:rPr>
              <a:t>thin film</a:t>
            </a:r>
            <a:r>
              <a:rPr lang="en-US" sz="5100" dirty="0" smtClean="0">
                <a:solidFill>
                  <a:srgbClr val="0070C0"/>
                </a:solidFill>
              </a:rPr>
              <a:t> inside the flask. </a:t>
            </a:r>
          </a:p>
          <a:p>
            <a:r>
              <a:rPr lang="en-US" sz="5100" dirty="0" smtClean="0">
                <a:solidFill>
                  <a:srgbClr val="0070C0"/>
                </a:solidFill>
                <a:hlinkClick r:id="rId13" action="ppaction://hlinkfile" tooltip="Corn flakes"/>
              </a:rPr>
              <a:t>Corn flakes</a:t>
            </a:r>
            <a:r>
              <a:rPr lang="en-US" sz="5100" dirty="0" smtClean="0">
                <a:solidFill>
                  <a:srgbClr val="0070C0"/>
                </a:solidFill>
              </a:rPr>
              <a:t> and </a:t>
            </a:r>
            <a:r>
              <a:rPr lang="en-US" sz="5100" dirty="0" smtClean="0">
                <a:solidFill>
                  <a:srgbClr val="0070C0"/>
                </a:solidFill>
                <a:hlinkClick r:id="rId14" action="ppaction://hlinkfile" tooltip="Wheat flakes (page does not exist)"/>
              </a:rPr>
              <a:t>wheat flakes</a:t>
            </a:r>
            <a:r>
              <a:rPr lang="en-US" sz="5100" dirty="0" smtClean="0">
                <a:solidFill>
                  <a:srgbClr val="0070C0"/>
                </a:solidFill>
              </a:rPr>
              <a:t> (</a:t>
            </a:r>
            <a:r>
              <a:rPr lang="en-US" sz="5100" dirty="0" err="1" smtClean="0">
                <a:solidFill>
                  <a:srgbClr val="0070C0"/>
                </a:solidFill>
                <a:hlinkClick r:id="rId15" action="ppaction://hlinkfile" tooltip="Wheaties"/>
              </a:rPr>
              <a:t>Wheaties</a:t>
            </a:r>
            <a:r>
              <a:rPr lang="en-US" sz="5100" dirty="0" smtClean="0">
                <a:solidFill>
                  <a:srgbClr val="0070C0"/>
                </a:solidFill>
              </a:rPr>
              <a:t>) were accidentally discovered by the </a:t>
            </a:r>
            <a:r>
              <a:rPr lang="en-US" sz="5100" dirty="0" err="1" smtClean="0">
                <a:solidFill>
                  <a:srgbClr val="0070C0"/>
                </a:solidFill>
                <a:hlinkClick r:id="rId16" action="ppaction://hlinkfile" tooltip="Kelloggs"/>
              </a:rPr>
              <a:t>Kelloggs</a:t>
            </a:r>
            <a:r>
              <a:rPr lang="en-US" sz="5100" dirty="0" smtClean="0">
                <a:solidFill>
                  <a:srgbClr val="0070C0"/>
                </a:solidFill>
              </a:rPr>
              <a:t> brothers in 1898, when they left cooked </a:t>
            </a:r>
            <a:r>
              <a:rPr lang="en-US" sz="5100" dirty="0" smtClean="0">
                <a:solidFill>
                  <a:srgbClr val="0070C0"/>
                </a:solidFill>
                <a:hlinkClick r:id="rId17" action="ppaction://hlinkfile" tooltip="Wheat"/>
              </a:rPr>
              <a:t>wheat</a:t>
            </a:r>
            <a:r>
              <a:rPr lang="en-US" sz="5100" dirty="0" smtClean="0">
                <a:solidFill>
                  <a:srgbClr val="0070C0"/>
                </a:solidFill>
              </a:rPr>
              <a:t> untended for a day and tried to roll the mass, obtaining a flaky material instead of a sheet. 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More Examples of Accidental Inventions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The </a:t>
            </a:r>
            <a:r>
              <a:rPr lang="en-US" sz="2800" dirty="0" smtClean="0">
                <a:solidFill>
                  <a:srgbClr val="0070C0"/>
                </a:solidFill>
                <a:hlinkClick r:id="rId2" action="ppaction://hlinkfile" tooltip="Microwave oven"/>
              </a:rPr>
              <a:t>microwave oven</a:t>
            </a:r>
            <a:r>
              <a:rPr lang="en-US" sz="2800" dirty="0" smtClean="0">
                <a:solidFill>
                  <a:srgbClr val="0070C0"/>
                </a:solidFill>
              </a:rPr>
              <a:t> was invented by </a:t>
            </a:r>
            <a:r>
              <a:rPr lang="en-US" sz="2800" dirty="0" smtClean="0">
                <a:solidFill>
                  <a:srgbClr val="0070C0"/>
                </a:solidFill>
                <a:hlinkClick r:id="rId3" action="ppaction://hlinkfile" tooltip="Percy Spencer"/>
              </a:rPr>
              <a:t>Percy Spencer</a:t>
            </a:r>
            <a:r>
              <a:rPr lang="en-US" sz="2800" dirty="0" smtClean="0">
                <a:solidFill>
                  <a:srgbClr val="0070C0"/>
                </a:solidFill>
              </a:rPr>
              <a:t> while testing a </a:t>
            </a:r>
            <a:r>
              <a:rPr lang="en-US" sz="2800" dirty="0" smtClean="0">
                <a:solidFill>
                  <a:srgbClr val="0070C0"/>
                </a:solidFill>
                <a:hlinkClick r:id="rId4" action="ppaction://hlinkfile" tooltip="Magnetron"/>
              </a:rPr>
              <a:t>magnetron</a:t>
            </a:r>
            <a:r>
              <a:rPr lang="en-US" sz="2800" dirty="0" smtClean="0">
                <a:solidFill>
                  <a:srgbClr val="0070C0"/>
                </a:solidFill>
              </a:rPr>
              <a:t> for </a:t>
            </a:r>
            <a:r>
              <a:rPr lang="en-US" sz="2800" dirty="0" smtClean="0">
                <a:solidFill>
                  <a:srgbClr val="0070C0"/>
                </a:solidFill>
                <a:hlinkClick r:id="rId5" action="ppaction://hlinkfile" tooltip="Radar"/>
              </a:rPr>
              <a:t>radar</a:t>
            </a:r>
            <a:r>
              <a:rPr lang="en-US" sz="2800" dirty="0" smtClean="0">
                <a:solidFill>
                  <a:srgbClr val="0070C0"/>
                </a:solidFill>
              </a:rPr>
              <a:t> sets at </a:t>
            </a:r>
            <a:r>
              <a:rPr lang="en-US" sz="2800" dirty="0" smtClean="0">
                <a:solidFill>
                  <a:srgbClr val="0070C0"/>
                </a:solidFill>
                <a:hlinkClick r:id="rId6" action="ppaction://hlinkfile" tooltip="Raytheon"/>
              </a:rPr>
              <a:t>Raytheon</a:t>
            </a:r>
            <a:r>
              <a:rPr lang="en-US" sz="2800" dirty="0" smtClean="0">
                <a:solidFill>
                  <a:srgbClr val="0070C0"/>
                </a:solidFill>
              </a:rPr>
              <a:t>, he noticed that a </a:t>
            </a:r>
            <a:r>
              <a:rPr lang="en-US" sz="2800" dirty="0" smtClean="0">
                <a:solidFill>
                  <a:srgbClr val="0070C0"/>
                </a:solidFill>
                <a:hlinkClick r:id="rId7" action="ppaction://hlinkfile" tooltip="Peanut"/>
              </a:rPr>
              <a:t>peanut</a:t>
            </a:r>
            <a:r>
              <a:rPr lang="en-US" sz="2800" dirty="0" smtClean="0">
                <a:solidFill>
                  <a:srgbClr val="0070C0"/>
                </a:solidFill>
              </a:rPr>
              <a:t> candy bar in his pocket had melted when exposed to radar waves. </a:t>
            </a:r>
          </a:p>
          <a:p>
            <a:r>
              <a:rPr lang="en-US" sz="2800" dirty="0" err="1" smtClean="0">
                <a:solidFill>
                  <a:srgbClr val="0070C0"/>
                </a:solidFill>
                <a:hlinkClick r:id="rId8" action="ppaction://hlinkfile" tooltip="Pyroceramic (page does not exist)"/>
              </a:rPr>
              <a:t>Pyroceramic</a:t>
            </a:r>
            <a:r>
              <a:rPr lang="en-US" sz="2800" dirty="0" smtClean="0">
                <a:solidFill>
                  <a:srgbClr val="0070C0"/>
                </a:solidFill>
              </a:rPr>
              <a:t> (used to make </a:t>
            </a:r>
            <a:r>
              <a:rPr lang="en-US" sz="2800" dirty="0" err="1" smtClean="0">
                <a:solidFill>
                  <a:srgbClr val="0070C0"/>
                </a:solidFill>
                <a:hlinkClick r:id="rId9" action="ppaction://hlinkfile" tooltip="Corningware"/>
              </a:rPr>
              <a:t>Corningware</a:t>
            </a:r>
            <a:r>
              <a:rPr lang="en-US" sz="2800" dirty="0" smtClean="0">
                <a:solidFill>
                  <a:srgbClr val="0070C0"/>
                </a:solidFill>
              </a:rPr>
              <a:t>, among other things) was invented by </a:t>
            </a:r>
            <a:r>
              <a:rPr lang="en-US" sz="2800" dirty="0" smtClean="0">
                <a:solidFill>
                  <a:srgbClr val="0070C0"/>
                </a:solidFill>
                <a:hlinkClick r:id="rId10" action="ppaction://hlinkfile" tooltip="S. Donald Stookey"/>
              </a:rPr>
              <a:t>S. Donald </a:t>
            </a:r>
            <a:r>
              <a:rPr lang="en-US" sz="2800" dirty="0" err="1" smtClean="0">
                <a:solidFill>
                  <a:srgbClr val="0070C0"/>
                </a:solidFill>
                <a:hlinkClick r:id="rId10" action="ppaction://hlinkfile" tooltip="S. Donald Stookey"/>
              </a:rPr>
              <a:t>Stookey</a:t>
            </a:r>
            <a:r>
              <a:rPr lang="en-US" sz="2800" dirty="0" smtClean="0">
                <a:solidFill>
                  <a:srgbClr val="0070C0"/>
                </a:solidFill>
              </a:rPr>
              <a:t>, a chemist working for the Corning company, who noticed </a:t>
            </a:r>
            <a:r>
              <a:rPr lang="en-US" sz="2800" dirty="0" smtClean="0">
                <a:solidFill>
                  <a:srgbClr val="0070C0"/>
                </a:solidFill>
                <a:hlinkClick r:id="rId11" action="ppaction://hlinkfile" tooltip="Crystallization"/>
              </a:rPr>
              <a:t>crystallization</a:t>
            </a:r>
            <a:r>
              <a:rPr lang="en-US" sz="2800" dirty="0" smtClean="0">
                <a:solidFill>
                  <a:srgbClr val="0070C0"/>
                </a:solidFill>
              </a:rPr>
              <a:t> in an improperly cooled batch of </a:t>
            </a:r>
            <a:r>
              <a:rPr lang="en-US" sz="2800" dirty="0" smtClean="0">
                <a:solidFill>
                  <a:srgbClr val="0070C0"/>
                </a:solidFill>
                <a:hlinkClick r:id="rId12" action="ppaction://hlinkfile" tooltip="Tinted glass"/>
              </a:rPr>
              <a:t>tinted glass</a:t>
            </a:r>
            <a:r>
              <a:rPr lang="en-US" sz="2800" dirty="0" smtClean="0">
                <a:solidFill>
                  <a:srgbClr val="0070C0"/>
                </a:solidFill>
              </a:rPr>
              <a:t>. 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The </a:t>
            </a:r>
            <a:r>
              <a:rPr lang="en-US" sz="2800" dirty="0" smtClean="0">
                <a:solidFill>
                  <a:srgbClr val="0070C0"/>
                </a:solidFill>
                <a:hlinkClick r:id="rId13" action="ppaction://hlinkfile" tooltip="Slinky"/>
              </a:rPr>
              <a:t>Slinky</a:t>
            </a:r>
            <a:r>
              <a:rPr lang="en-US" sz="2800" dirty="0" smtClean="0">
                <a:solidFill>
                  <a:srgbClr val="0070C0"/>
                </a:solidFill>
              </a:rPr>
              <a:t> was invented by US Navy engineer </a:t>
            </a:r>
            <a:r>
              <a:rPr lang="en-US" sz="2800" dirty="0" smtClean="0">
                <a:solidFill>
                  <a:srgbClr val="0070C0"/>
                </a:solidFill>
                <a:hlinkClick r:id="rId14" action="ppaction://hlinkfile" tooltip="Richard T. James"/>
              </a:rPr>
              <a:t>Richard T. James</a:t>
            </a:r>
            <a:r>
              <a:rPr lang="en-US" sz="2800" dirty="0" smtClean="0">
                <a:solidFill>
                  <a:srgbClr val="0070C0"/>
                </a:solidFill>
              </a:rPr>
              <a:t> after he accidentally knocked a torsion spring off his work table and observed its unique motion. </a:t>
            </a:r>
          </a:p>
          <a:p>
            <a:r>
              <a:rPr lang="en-US" sz="2800" dirty="0" smtClean="0">
                <a:solidFill>
                  <a:srgbClr val="0070C0"/>
                </a:solidFill>
                <a:hlinkClick r:id="rId15" action="ppaction://hlinkfile" tooltip="Art Fry"/>
              </a:rPr>
              <a:t>Art Fry</a:t>
            </a:r>
            <a:r>
              <a:rPr lang="en-US" sz="2800" dirty="0" smtClean="0">
                <a:solidFill>
                  <a:srgbClr val="0070C0"/>
                </a:solidFill>
              </a:rPr>
              <a:t> happened to attend a </a:t>
            </a:r>
            <a:r>
              <a:rPr lang="en-US" sz="2800" dirty="0" smtClean="0">
                <a:solidFill>
                  <a:srgbClr val="0070C0"/>
                </a:solidFill>
                <a:hlinkClick r:id="rId16" action="ppaction://hlinkfile" tooltip="3M"/>
              </a:rPr>
              <a:t>3M</a:t>
            </a:r>
            <a:r>
              <a:rPr lang="en-US" sz="2800" dirty="0" smtClean="0">
                <a:solidFill>
                  <a:srgbClr val="0070C0"/>
                </a:solidFill>
              </a:rPr>
              <a:t> college's seminar on a new "low-tack" adhesive and, wanting to anchor his bookmarks in his </a:t>
            </a:r>
            <a:r>
              <a:rPr lang="en-US" sz="2800" dirty="0" smtClean="0">
                <a:solidFill>
                  <a:srgbClr val="0070C0"/>
                </a:solidFill>
                <a:hlinkClick r:id="rId17" action="ppaction://hlinkfile" tooltip="Hymnal"/>
              </a:rPr>
              <a:t>hymnal</a:t>
            </a:r>
            <a:r>
              <a:rPr lang="en-US" sz="2800" dirty="0" smtClean="0">
                <a:solidFill>
                  <a:srgbClr val="0070C0"/>
                </a:solidFill>
              </a:rPr>
              <a:t> at church, went on to invent </a:t>
            </a:r>
            <a:r>
              <a:rPr lang="en-US" sz="2800" dirty="0" smtClean="0">
                <a:solidFill>
                  <a:srgbClr val="0070C0"/>
                </a:solidFill>
                <a:hlinkClick r:id="rId18" action="ppaction://hlinkfile" tooltip="Post-It Notes"/>
              </a:rPr>
              <a:t>Post-It Notes</a:t>
            </a:r>
            <a:r>
              <a:rPr lang="en-US" sz="2800" dirty="0" smtClean="0">
                <a:solidFill>
                  <a:srgbClr val="0070C0"/>
                </a:solidFill>
              </a:rPr>
              <a:t>. 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The chocolate chip cookie was invented through serendipity</a:t>
            </a:r>
          </a:p>
          <a:p>
            <a:r>
              <a:rPr lang="en-US" sz="2800" dirty="0" smtClean="0">
                <a:solidFill>
                  <a:srgbClr val="0070C0"/>
                </a:solidFill>
                <a:hlinkClick r:id="rId19" action="ppaction://hlinkfile" tooltip="Chocolate chip cookies"/>
              </a:rPr>
              <a:t>Chocolate chip cookies</a:t>
            </a:r>
            <a:r>
              <a:rPr lang="en-US" sz="2800" dirty="0" smtClean="0">
                <a:solidFill>
                  <a:srgbClr val="0070C0"/>
                </a:solidFill>
              </a:rPr>
              <a:t> were invented by </a:t>
            </a:r>
            <a:r>
              <a:rPr lang="en-US" sz="2800" dirty="0" smtClean="0">
                <a:solidFill>
                  <a:srgbClr val="0070C0"/>
                </a:solidFill>
                <a:hlinkClick r:id="rId20" action="ppaction://hlinkfile" tooltip="Ruth Wakefield"/>
              </a:rPr>
              <a:t>Ruth Wakefield</a:t>
            </a:r>
            <a:r>
              <a:rPr lang="en-US" sz="2800" dirty="0" smtClean="0">
                <a:solidFill>
                  <a:srgbClr val="0070C0"/>
                </a:solidFill>
              </a:rPr>
              <a:t> when she attempted to make chocolate drop cookies. She did not have the required chocolate so she broke up a </a:t>
            </a:r>
            <a:r>
              <a:rPr lang="en-US" sz="2800" dirty="0" smtClean="0">
                <a:solidFill>
                  <a:srgbClr val="0070C0"/>
                </a:solidFill>
                <a:hlinkClick r:id="rId21" action="ppaction://hlinkfile" tooltip="Candy bar"/>
              </a:rPr>
              <a:t>candy bar</a:t>
            </a:r>
            <a:r>
              <a:rPr lang="en-US" sz="2800" dirty="0" smtClean="0">
                <a:solidFill>
                  <a:srgbClr val="0070C0"/>
                </a:solidFill>
              </a:rPr>
              <a:t> and placed the chunks into the cookie mix. These chunks later morphed into what is now known as </a:t>
            </a:r>
            <a:r>
              <a:rPr lang="en-US" sz="2800" dirty="0" smtClean="0">
                <a:solidFill>
                  <a:srgbClr val="0070C0"/>
                </a:solidFill>
                <a:hlinkClick r:id="rId22" action="ppaction://hlinkfile" tooltip="Chocolate chip"/>
              </a:rPr>
              <a:t>chocolate chips</a:t>
            </a:r>
            <a:r>
              <a:rPr lang="en-US" sz="2800" dirty="0" smtClean="0">
                <a:solidFill>
                  <a:srgbClr val="0070C0"/>
                </a:solidFill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6.	COMMUNICATING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Communicating</a:t>
            </a:r>
            <a:r>
              <a:rPr lang="en-US" b="1" dirty="0" smtClean="0"/>
              <a:t> is the sharing of ideas and experimental findings with others through writing and speaking.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Scientists share their ideas in many ways.</a:t>
            </a:r>
          </a:p>
          <a:p>
            <a:pPr lvl="2"/>
            <a:r>
              <a:rPr lang="en-US" b="1" dirty="0" smtClean="0">
                <a:solidFill>
                  <a:srgbClr val="7030A0"/>
                </a:solidFill>
              </a:rPr>
              <a:t>For example, they give talks at scientific meetings, exchange information on the Internet, or publish articles in scientific journals.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Scientific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92500"/>
          </a:bodyPr>
          <a:lstStyle/>
          <a:p>
            <a:r>
              <a:rPr lang="en-US" sz="3600" b="1" u="sng" dirty="0" smtClean="0"/>
              <a:t>Scientific inquiry </a:t>
            </a:r>
            <a:r>
              <a:rPr lang="en-US" sz="3600" b="1" dirty="0" smtClean="0"/>
              <a:t>refers to the diverse ways in which scientists study the natural world and propose explanations based on the evidence they gather.</a:t>
            </a:r>
          </a:p>
          <a:p>
            <a:pPr lvl="1"/>
            <a:r>
              <a:rPr lang="en-US" sz="3400" dirty="0" smtClean="0"/>
              <a:t>For example, if you have ever wondered why an item is not working then you are using scientific inquiry (i.e. remote control, mechanical pencil, etc.)</a:t>
            </a:r>
            <a:endParaRPr lang="en-US" sz="3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7.	SCIENTIFIC THEORIES and LAWS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389120"/>
          </a:xfrm>
        </p:spPr>
        <p:txBody>
          <a:bodyPr/>
          <a:lstStyle/>
          <a:p>
            <a:pPr marL="514350" indent="-514350"/>
            <a:r>
              <a:rPr lang="en-US" b="1" dirty="0" smtClean="0">
                <a:solidFill>
                  <a:srgbClr val="0070C0"/>
                </a:solidFill>
              </a:rPr>
              <a:t>Scientific Theories</a:t>
            </a:r>
          </a:p>
          <a:p>
            <a:pPr marL="514350" indent="-514350"/>
            <a:r>
              <a:rPr lang="en-US" b="1" dirty="0" smtClean="0">
                <a:solidFill>
                  <a:srgbClr val="0070C0"/>
                </a:solidFill>
              </a:rPr>
              <a:t>Scientific Laws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SCIENTIFIC THEORIES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</a:t>
            </a:r>
            <a:r>
              <a:rPr lang="en-US" b="1" u="sng" dirty="0" smtClean="0"/>
              <a:t>scientific theory </a:t>
            </a:r>
            <a:r>
              <a:rPr lang="en-US" b="1" dirty="0" smtClean="0"/>
              <a:t>is a well-tested explanation for a wide range of observations or experimental results.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For example, today, scientists know that Earth, along with the other planets in the solar system, revolves around the sun.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Scientists accept a theory only when there is a large body of evidence that supports it.</a:t>
            </a:r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SCIENTIFIC LAWS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</a:t>
            </a:r>
            <a:r>
              <a:rPr lang="en-US" b="1" u="sng" dirty="0" smtClean="0"/>
              <a:t>scientific law</a:t>
            </a:r>
            <a:r>
              <a:rPr lang="en-US" b="1" dirty="0" smtClean="0"/>
              <a:t> is a statement that describes what scientists expect to happen every time under a particular set of conditions.</a:t>
            </a:r>
          </a:p>
          <a:p>
            <a:endParaRPr lang="en-US" b="1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Unlike a theory, a scientific law describes an observed pattern in nature without attempting to explain it.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You might think of a scientific law as a rule of nature.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SCIENTIFIC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</a:rPr>
              <a:t>Posing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</a:rPr>
              <a:t>Developing a Hypothesis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</a:rPr>
              <a:t>Designing an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</a:rPr>
              <a:t>Collecting and Interpreting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</a:rPr>
              <a:t>Drawing Conclusions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</a:rPr>
              <a:t>Communicating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</a:rPr>
              <a:t>Scientific Theories and Laws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1.	Posing 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Scientific inquiry often begins with a problem or question about an observation.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Questions often arise from experiences or observations.</a:t>
            </a:r>
          </a:p>
          <a:p>
            <a:r>
              <a:rPr lang="en-US" b="1" dirty="0" smtClean="0"/>
              <a:t>Which of the following questions can be answered using scientific inquiry?</a:t>
            </a:r>
          </a:p>
          <a:p>
            <a:pPr lvl="1"/>
            <a:r>
              <a:rPr lang="en-US" b="1" dirty="0" smtClean="0">
                <a:solidFill>
                  <a:schemeClr val="accent4"/>
                </a:solidFill>
              </a:rPr>
              <a:t>Which brand of running shoe looks best?</a:t>
            </a:r>
          </a:p>
          <a:p>
            <a:pPr lvl="1"/>
            <a:r>
              <a:rPr lang="en-US" b="1" dirty="0" smtClean="0">
                <a:solidFill>
                  <a:schemeClr val="accent4"/>
                </a:solidFill>
              </a:rPr>
              <a:t>Does running make your muscles stronger than swimming does?</a:t>
            </a:r>
            <a:endParaRPr lang="en-US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2.	Developing a Hypothesis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</a:t>
            </a:r>
            <a:r>
              <a:rPr lang="en-US" b="1" u="sng" dirty="0" smtClean="0"/>
              <a:t>hypothesis</a:t>
            </a:r>
            <a:r>
              <a:rPr lang="en-US" b="1" dirty="0" smtClean="0"/>
              <a:t> is a possible explanation for a set of observations or answer to a scientific question.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A hypothesis is NOT a fact.  Instead, it is only one possible way to explain a group of observations.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In science, a hypothesis must be testable!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3.	Designing an Experiment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b="1" dirty="0" smtClean="0">
                <a:solidFill>
                  <a:srgbClr val="0070C0"/>
                </a:solidFill>
              </a:rPr>
              <a:t>Controlling Variables</a:t>
            </a:r>
          </a:p>
          <a:p>
            <a:pPr marL="514350" indent="-514350"/>
            <a:r>
              <a:rPr lang="en-US" b="1" dirty="0" smtClean="0">
                <a:solidFill>
                  <a:srgbClr val="0070C0"/>
                </a:solidFill>
              </a:rPr>
              <a:t>Setting Up a Controlled Experiment</a:t>
            </a:r>
          </a:p>
          <a:p>
            <a:pPr marL="514350" indent="-514350"/>
            <a:r>
              <a:rPr lang="en-US" b="1" dirty="0" smtClean="0">
                <a:solidFill>
                  <a:srgbClr val="0070C0"/>
                </a:solidFill>
              </a:rPr>
              <a:t>The Importance of Controlling Variables</a:t>
            </a:r>
          </a:p>
          <a:p>
            <a:pPr marL="514350" indent="-514350"/>
            <a:r>
              <a:rPr lang="en-US" b="1" dirty="0" smtClean="0">
                <a:solidFill>
                  <a:srgbClr val="0070C0"/>
                </a:solidFill>
              </a:rPr>
              <a:t>Forming Operational Definitions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Controlling Variables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b="1" u="sng" dirty="0" smtClean="0"/>
              <a:t>Variables </a:t>
            </a:r>
            <a:r>
              <a:rPr lang="en-US" sz="3200" b="1" dirty="0" smtClean="0"/>
              <a:t>are factors that can change in an experiment.</a:t>
            </a:r>
          </a:p>
          <a:p>
            <a:pPr lvl="2"/>
            <a:r>
              <a:rPr lang="en-US" sz="2400" b="1" u="sng" dirty="0" smtClean="0">
                <a:solidFill>
                  <a:schemeClr val="accent3"/>
                </a:solidFill>
              </a:rPr>
              <a:t>Manipulated</a:t>
            </a:r>
            <a:r>
              <a:rPr lang="en-US" sz="2400" b="1" dirty="0" smtClean="0">
                <a:solidFill>
                  <a:schemeClr val="accent3"/>
                </a:solidFill>
              </a:rPr>
              <a:t> or </a:t>
            </a:r>
            <a:r>
              <a:rPr lang="en-US" sz="2400" b="1" u="sng" dirty="0" smtClean="0">
                <a:solidFill>
                  <a:schemeClr val="accent3"/>
                </a:solidFill>
              </a:rPr>
              <a:t>independent variable</a:t>
            </a:r>
            <a:r>
              <a:rPr lang="en-US" sz="2400" b="1" dirty="0" smtClean="0">
                <a:solidFill>
                  <a:schemeClr val="accent3"/>
                </a:solidFill>
              </a:rPr>
              <a:t> is the one variable that is purposely changed to test a hypothesis.</a:t>
            </a:r>
          </a:p>
          <a:p>
            <a:pPr lvl="2"/>
            <a:r>
              <a:rPr lang="en-US" sz="2400" b="1" u="sng" dirty="0" smtClean="0">
                <a:solidFill>
                  <a:srgbClr val="FF0000"/>
                </a:solidFill>
              </a:rPr>
              <a:t>Responding</a:t>
            </a:r>
            <a:r>
              <a:rPr lang="en-US" sz="2400" b="1" dirty="0" smtClean="0">
                <a:solidFill>
                  <a:srgbClr val="FF0000"/>
                </a:solidFill>
              </a:rPr>
              <a:t> or </a:t>
            </a:r>
            <a:r>
              <a:rPr lang="en-US" sz="2400" b="1" u="sng" dirty="0" smtClean="0">
                <a:solidFill>
                  <a:srgbClr val="FF0000"/>
                </a:solidFill>
              </a:rPr>
              <a:t>dependent variable</a:t>
            </a:r>
            <a:r>
              <a:rPr lang="en-US" sz="2400" b="1" dirty="0" smtClean="0">
                <a:solidFill>
                  <a:srgbClr val="FF0000"/>
                </a:solidFill>
              </a:rPr>
              <a:t> is the factor that may change in response to the manipulated variable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4000" dirty="0" smtClean="0"/>
              <a:t>Setting Up a Controlled Experiment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Controlled experiment </a:t>
            </a:r>
            <a:r>
              <a:rPr lang="en-US" b="1" dirty="0" smtClean="0"/>
              <a:t>is an experiment in which one variable is manipulated at a time.</a:t>
            </a:r>
          </a:p>
          <a:p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4000" dirty="0" smtClean="0"/>
              <a:t>The Importance of Controlling Variables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happens to the hypothesis if the variables are not controlled?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664</TotalTime>
  <Words>1034</Words>
  <Application>Microsoft Office PowerPoint</Application>
  <PresentationFormat>On-screen Show (4:3)</PresentationFormat>
  <Paragraphs>90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The Nature of Science and Technology</vt:lpstr>
      <vt:lpstr>Scientific Inquiry</vt:lpstr>
      <vt:lpstr>SCIENTIFIC INQUIRY</vt:lpstr>
      <vt:lpstr>1. Posing Questions</vt:lpstr>
      <vt:lpstr>2. Developing a Hypothesis</vt:lpstr>
      <vt:lpstr>3. Designing an Experiment</vt:lpstr>
      <vt:lpstr>Controlling Variables</vt:lpstr>
      <vt:lpstr>Setting Up a Controlled Experiment</vt:lpstr>
      <vt:lpstr>The Importance of Controlling Variables</vt:lpstr>
      <vt:lpstr>Forming Operational Definitions</vt:lpstr>
      <vt:lpstr>4. COLLECTING and INTERPRETING DATA</vt:lpstr>
      <vt:lpstr>Organizing Your Data</vt:lpstr>
      <vt:lpstr>Graphing Your Results</vt:lpstr>
      <vt:lpstr>5. DRAWING CONCLUSIONS</vt:lpstr>
      <vt:lpstr> Inquiry Leads to Inquiry</vt:lpstr>
      <vt:lpstr>The Nature of Inquiry</vt:lpstr>
      <vt:lpstr>Examples of Accidental Inventions</vt:lpstr>
      <vt:lpstr>More Examples of Accidental Inventions</vt:lpstr>
      <vt:lpstr>6. COMMUNICATING</vt:lpstr>
      <vt:lpstr>7. SCIENTIFIC THEORIES and LAWS</vt:lpstr>
      <vt:lpstr>SCIENTIFIC THEORIES</vt:lpstr>
      <vt:lpstr>SCIENTIFIC LAWS</vt:lpstr>
    </vt:vector>
  </TitlesOfParts>
  <Company>Orrville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Science and Technology</dc:title>
  <dc:creator>CORELLD</dc:creator>
  <cp:lastModifiedBy>CORELLD</cp:lastModifiedBy>
  <cp:revision>50</cp:revision>
  <dcterms:created xsi:type="dcterms:W3CDTF">2009-08-26T14:25:01Z</dcterms:created>
  <dcterms:modified xsi:type="dcterms:W3CDTF">2009-08-31T17:50:25Z</dcterms:modified>
</cp:coreProperties>
</file>